
<file path=[Content_Types].xml><?xml version="1.0" encoding="utf-8"?>
<Types xmlns="http://schemas.openxmlformats.org/package/2006/content-types">
  <Default Extension="bin" ContentType="image/unknown"/>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1"/>
  </p:notesMasterIdLst>
  <p:sldIdLst>
    <p:sldId id="256" r:id="rId2"/>
    <p:sldId id="287" r:id="rId3"/>
    <p:sldId id="315" r:id="rId4"/>
    <p:sldId id="306" r:id="rId5"/>
    <p:sldId id="308" r:id="rId6"/>
    <p:sldId id="314" r:id="rId7"/>
    <p:sldId id="311" r:id="rId8"/>
    <p:sldId id="316" r:id="rId9"/>
    <p:sldId id="284" r:id="rId1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ilie WITCZAK" initials="EW" lastIdx="3" clrIdx="0">
    <p:extLst>
      <p:ext uri="{19B8F6BF-5375-455C-9EA6-DF929625EA0E}">
        <p15:presenceInfo xmlns:p15="http://schemas.microsoft.com/office/powerpoint/2012/main" userId="S-1-5-21-935304737-227519122-3675634218-316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4158"/>
    <a:srgbClr val="333160"/>
    <a:srgbClr val="E3A6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69" autoAdjust="0"/>
    <p:restoredTop sz="91452" autoAdjust="0"/>
  </p:normalViewPr>
  <p:slideViewPr>
    <p:cSldViewPr snapToGrid="0">
      <p:cViewPr varScale="1">
        <p:scale>
          <a:sx n="69" d="100"/>
          <a:sy n="69" d="100"/>
        </p:scale>
        <p:origin x="9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D83CD4-2421-4612-8439-10B5FD2AD72E}" type="doc">
      <dgm:prSet loTypeId="urn:microsoft.com/office/officeart/2005/8/layout/process4" loCatId="list" qsTypeId="urn:microsoft.com/office/officeart/2005/8/quickstyle/simple4" qsCatId="simple" csTypeId="urn:microsoft.com/office/officeart/2005/8/colors/colorful3" csCatId="colorful" phldr="1"/>
      <dgm:spPr/>
      <dgm:t>
        <a:bodyPr/>
        <a:lstStyle/>
        <a:p>
          <a:endParaRPr lang="fr-FR"/>
        </a:p>
      </dgm:t>
    </dgm:pt>
    <dgm:pt modelId="{2F70C450-AA38-43D9-970D-AE179249DC15}" type="pres">
      <dgm:prSet presAssocID="{88D83CD4-2421-4612-8439-10B5FD2AD72E}" presName="Name0" presStyleCnt="0">
        <dgm:presLayoutVars>
          <dgm:dir/>
          <dgm:animLvl val="lvl"/>
          <dgm:resizeHandles val="exact"/>
        </dgm:presLayoutVars>
      </dgm:prSet>
      <dgm:spPr/>
    </dgm:pt>
  </dgm:ptLst>
  <dgm:cxnLst>
    <dgm:cxn modelId="{2DEF8A2D-0D9E-46E5-923F-7AE2062119A8}" type="presOf" srcId="{88D83CD4-2421-4612-8439-10B5FD2AD72E}" destId="{2F70C450-AA38-43D9-970D-AE179249DC1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88D83CD4-2421-4612-8439-10B5FD2AD72E}" type="doc">
      <dgm:prSet loTypeId="urn:microsoft.com/office/officeart/2005/8/layout/process4" loCatId="list" qsTypeId="urn:microsoft.com/office/officeart/2005/8/quickstyle/simple4" qsCatId="simple" csTypeId="urn:microsoft.com/office/officeart/2005/8/colors/colorful3" csCatId="colorful" phldr="1"/>
      <dgm:spPr/>
      <dgm:t>
        <a:bodyPr/>
        <a:lstStyle/>
        <a:p>
          <a:endParaRPr lang="fr-FR"/>
        </a:p>
      </dgm:t>
    </dgm:pt>
    <dgm:pt modelId="{2F70C450-AA38-43D9-970D-AE179249DC15}" type="pres">
      <dgm:prSet presAssocID="{88D83CD4-2421-4612-8439-10B5FD2AD72E}" presName="Name0" presStyleCnt="0">
        <dgm:presLayoutVars>
          <dgm:dir/>
          <dgm:animLvl val="lvl"/>
          <dgm:resizeHandles val="exact"/>
        </dgm:presLayoutVars>
      </dgm:prSet>
      <dgm:spPr/>
    </dgm:pt>
  </dgm:ptLst>
  <dgm:cxnLst>
    <dgm:cxn modelId="{2DEF8A2D-0D9E-46E5-923F-7AE2062119A8}" type="presOf" srcId="{88D83CD4-2421-4612-8439-10B5FD2AD72E}" destId="{2F70C450-AA38-43D9-970D-AE179249DC1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95A24A-C89A-465F-9137-8B41C8C465A1}" type="datetimeFigureOut">
              <a:rPr lang="fr-FR" smtClean="0"/>
              <a:t>26/10/2026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FD717C-D7B9-490D-B448-FB0A9CE6A69C}" type="slidenum">
              <a:rPr lang="fr-FR" smtClean="0"/>
              <a:t>‹N°›</a:t>
            </a:fld>
            <a:endParaRPr lang="fr-FR"/>
          </a:p>
        </p:txBody>
      </p:sp>
    </p:spTree>
    <p:extLst>
      <p:ext uri="{BB962C8B-B14F-4D97-AF65-F5344CB8AC3E}">
        <p14:creationId xmlns:p14="http://schemas.microsoft.com/office/powerpoint/2010/main" val="2396745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AF729-99BA-7F4D-E943-746365FCAD60}"/>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92883AE0-A1DC-0AAD-0BFE-C298E9D63CB0}"/>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86ECE899-057C-E9A6-E08E-A07340706FB8}"/>
              </a:ext>
            </a:extLst>
          </p:cNvPr>
          <p:cNvSpPr>
            <a:spLocks noGrp="1"/>
          </p:cNvSpPr>
          <p:nvPr>
            <p:ph type="body" idx="1"/>
          </p:nvPr>
        </p:nvSpPr>
        <p:spPr/>
        <p:txBody>
          <a:bodyPr/>
          <a:lstStyle/>
          <a:p>
            <a:r>
              <a:rPr lang="fr-FR" dirty="0"/>
              <a:t>).</a:t>
            </a:r>
          </a:p>
        </p:txBody>
      </p:sp>
      <p:sp>
        <p:nvSpPr>
          <p:cNvPr id="4" name="Espace réservé du numéro de diapositive 3">
            <a:extLst>
              <a:ext uri="{FF2B5EF4-FFF2-40B4-BE49-F238E27FC236}">
                <a16:creationId xmlns:a16="http://schemas.microsoft.com/office/drawing/2014/main" id="{F2C64842-2DD8-9E59-122B-34F80126F7D0}"/>
              </a:ext>
            </a:extLst>
          </p:cNvPr>
          <p:cNvSpPr>
            <a:spLocks noGrp="1"/>
          </p:cNvSpPr>
          <p:nvPr>
            <p:ph type="sldNum" sz="quarter" idx="5"/>
          </p:nvPr>
        </p:nvSpPr>
        <p:spPr/>
        <p:txBody>
          <a:bodyPr/>
          <a:lstStyle/>
          <a:p>
            <a:fld id="{0DFD717C-D7B9-490D-B448-FB0A9CE6A69C}" type="slidenum">
              <a:rPr lang="fr-FR" smtClean="0"/>
              <a:t>2</a:t>
            </a:fld>
            <a:endParaRPr lang="fr-FR"/>
          </a:p>
        </p:txBody>
      </p:sp>
    </p:spTree>
    <p:extLst>
      <p:ext uri="{BB962C8B-B14F-4D97-AF65-F5344CB8AC3E}">
        <p14:creationId xmlns:p14="http://schemas.microsoft.com/office/powerpoint/2010/main" val="18859943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A36439-C677-5AB4-1841-D4ABAA9C7D5D}"/>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23884296-9909-7D77-95CD-D9BEADB848BE}"/>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E5392BCE-B19C-7257-C2D1-4F4E1DEAE900}"/>
              </a:ext>
            </a:extLst>
          </p:cNvPr>
          <p:cNvSpPr>
            <a:spLocks noGrp="1"/>
          </p:cNvSpPr>
          <p:nvPr>
            <p:ph type="body" idx="1"/>
          </p:nvPr>
        </p:nvSpPr>
        <p:spPr/>
        <p:txBody>
          <a:bodyPr/>
          <a:lstStyle/>
          <a:p>
            <a:r>
              <a:rPr lang="fr-FR" dirty="0"/>
              <a:t>).</a:t>
            </a:r>
          </a:p>
        </p:txBody>
      </p:sp>
      <p:sp>
        <p:nvSpPr>
          <p:cNvPr id="4" name="Espace réservé du numéro de diapositive 3">
            <a:extLst>
              <a:ext uri="{FF2B5EF4-FFF2-40B4-BE49-F238E27FC236}">
                <a16:creationId xmlns:a16="http://schemas.microsoft.com/office/drawing/2014/main" id="{543CFB42-959E-ABC9-8062-5A193D92C947}"/>
              </a:ext>
            </a:extLst>
          </p:cNvPr>
          <p:cNvSpPr>
            <a:spLocks noGrp="1"/>
          </p:cNvSpPr>
          <p:nvPr>
            <p:ph type="sldNum" sz="quarter" idx="5"/>
          </p:nvPr>
        </p:nvSpPr>
        <p:spPr/>
        <p:txBody>
          <a:bodyPr/>
          <a:lstStyle/>
          <a:p>
            <a:fld id="{0DFD717C-D7B9-490D-B448-FB0A9CE6A69C}" type="slidenum">
              <a:rPr lang="fr-FR" smtClean="0"/>
              <a:t>3</a:t>
            </a:fld>
            <a:endParaRPr lang="fr-FR"/>
          </a:p>
        </p:txBody>
      </p:sp>
    </p:spTree>
    <p:extLst>
      <p:ext uri="{BB962C8B-B14F-4D97-AF65-F5344CB8AC3E}">
        <p14:creationId xmlns:p14="http://schemas.microsoft.com/office/powerpoint/2010/main" val="3299366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4E709-27F2-AF12-F2C2-59BE9D8B931B}"/>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25997F1-3C79-9F38-D43B-9453D37FEC59}"/>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6D844A2C-C82C-D516-8C57-CC7D0F683BBF}"/>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EE832879-F4E0-65B5-CBFC-AC2FB7CCED1F}"/>
              </a:ext>
            </a:extLst>
          </p:cNvPr>
          <p:cNvSpPr>
            <a:spLocks noGrp="1"/>
          </p:cNvSpPr>
          <p:nvPr>
            <p:ph type="sldNum" sz="quarter" idx="5"/>
          </p:nvPr>
        </p:nvSpPr>
        <p:spPr/>
        <p:txBody>
          <a:bodyPr/>
          <a:lstStyle/>
          <a:p>
            <a:fld id="{0DFD717C-D7B9-490D-B448-FB0A9CE6A69C}" type="slidenum">
              <a:rPr lang="fr-FR" smtClean="0"/>
              <a:t>4</a:t>
            </a:fld>
            <a:endParaRPr lang="fr-FR"/>
          </a:p>
        </p:txBody>
      </p:sp>
    </p:spTree>
    <p:extLst>
      <p:ext uri="{BB962C8B-B14F-4D97-AF65-F5344CB8AC3E}">
        <p14:creationId xmlns:p14="http://schemas.microsoft.com/office/powerpoint/2010/main" val="3054419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5A426-E9E9-DD6D-4B27-31D9BE5722D1}"/>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C5AF4604-11E6-CFF6-DE23-CDDEC65C545F}"/>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D70D12DC-C2BF-236E-8863-D6835767E107}"/>
              </a:ext>
            </a:extLst>
          </p:cNvPr>
          <p:cNvSpPr>
            <a:spLocks noGrp="1"/>
          </p:cNvSpPr>
          <p:nvPr>
            <p:ph type="body" idx="1"/>
          </p:nvPr>
        </p:nvSpPr>
        <p:spPr/>
        <p:txBody>
          <a:bodyPr/>
          <a:lstStyle/>
          <a:p>
            <a:r>
              <a:rPr lang="fr-FR" dirty="0"/>
              <a:t>À modifier</a:t>
            </a:r>
          </a:p>
        </p:txBody>
      </p:sp>
      <p:sp>
        <p:nvSpPr>
          <p:cNvPr id="4" name="Espace réservé du numéro de diapositive 3">
            <a:extLst>
              <a:ext uri="{FF2B5EF4-FFF2-40B4-BE49-F238E27FC236}">
                <a16:creationId xmlns:a16="http://schemas.microsoft.com/office/drawing/2014/main" id="{FC9602C8-77D2-0AB0-6A46-37A938A7B86F}"/>
              </a:ext>
            </a:extLst>
          </p:cNvPr>
          <p:cNvSpPr>
            <a:spLocks noGrp="1"/>
          </p:cNvSpPr>
          <p:nvPr>
            <p:ph type="sldNum" sz="quarter" idx="5"/>
          </p:nvPr>
        </p:nvSpPr>
        <p:spPr/>
        <p:txBody>
          <a:bodyPr/>
          <a:lstStyle/>
          <a:p>
            <a:fld id="{0DFD717C-D7B9-490D-B448-FB0A9CE6A69C}" type="slidenum">
              <a:rPr lang="fr-FR" smtClean="0"/>
              <a:t>5</a:t>
            </a:fld>
            <a:endParaRPr lang="fr-FR"/>
          </a:p>
        </p:txBody>
      </p:sp>
    </p:spTree>
    <p:extLst>
      <p:ext uri="{BB962C8B-B14F-4D97-AF65-F5344CB8AC3E}">
        <p14:creationId xmlns:p14="http://schemas.microsoft.com/office/powerpoint/2010/main" val="20815100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01225-3DFF-319D-4E34-2AABBF1889E7}"/>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39DDB44A-1A46-B6EA-DBE8-5E42CB5A75E3}"/>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D6C94B04-3772-28FA-6830-8859A661CF86}"/>
              </a:ext>
            </a:extLst>
          </p:cNvPr>
          <p:cNvSpPr>
            <a:spLocks noGrp="1"/>
          </p:cNvSpPr>
          <p:nvPr>
            <p:ph type="body" idx="1"/>
          </p:nvPr>
        </p:nvSpPr>
        <p:spPr/>
        <p:txBody>
          <a:bodyPr/>
          <a:lstStyle/>
          <a:p>
            <a:r>
              <a:rPr lang="fr-FR" dirty="0"/>
              <a:t>À modifier</a:t>
            </a:r>
          </a:p>
        </p:txBody>
      </p:sp>
      <p:sp>
        <p:nvSpPr>
          <p:cNvPr id="4" name="Espace réservé du numéro de diapositive 3">
            <a:extLst>
              <a:ext uri="{FF2B5EF4-FFF2-40B4-BE49-F238E27FC236}">
                <a16:creationId xmlns:a16="http://schemas.microsoft.com/office/drawing/2014/main" id="{C0197437-2370-36E6-C0C5-D0303C06DC33}"/>
              </a:ext>
            </a:extLst>
          </p:cNvPr>
          <p:cNvSpPr>
            <a:spLocks noGrp="1"/>
          </p:cNvSpPr>
          <p:nvPr>
            <p:ph type="sldNum" sz="quarter" idx="5"/>
          </p:nvPr>
        </p:nvSpPr>
        <p:spPr/>
        <p:txBody>
          <a:bodyPr/>
          <a:lstStyle/>
          <a:p>
            <a:fld id="{0DFD717C-D7B9-490D-B448-FB0A9CE6A69C}" type="slidenum">
              <a:rPr lang="fr-FR" smtClean="0"/>
              <a:t>6</a:t>
            </a:fld>
            <a:endParaRPr lang="fr-FR"/>
          </a:p>
        </p:txBody>
      </p:sp>
    </p:spTree>
    <p:extLst>
      <p:ext uri="{BB962C8B-B14F-4D97-AF65-F5344CB8AC3E}">
        <p14:creationId xmlns:p14="http://schemas.microsoft.com/office/powerpoint/2010/main" val="3998882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35516-C313-EDD3-4C43-720CCDB9811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D53779B4-F0A3-3404-6509-CE3145188FA0}"/>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C9C505B2-22D6-76B7-535F-F92ACAA4C6A6}"/>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583F8E58-A078-25E7-BF08-EFDFB560CC75}"/>
              </a:ext>
            </a:extLst>
          </p:cNvPr>
          <p:cNvSpPr>
            <a:spLocks noGrp="1"/>
          </p:cNvSpPr>
          <p:nvPr>
            <p:ph type="sldNum" sz="quarter" idx="5"/>
          </p:nvPr>
        </p:nvSpPr>
        <p:spPr/>
        <p:txBody>
          <a:bodyPr/>
          <a:lstStyle/>
          <a:p>
            <a:fld id="{0DFD717C-D7B9-490D-B448-FB0A9CE6A69C}" type="slidenum">
              <a:rPr lang="fr-FR" smtClean="0"/>
              <a:t>7</a:t>
            </a:fld>
            <a:endParaRPr lang="fr-FR"/>
          </a:p>
        </p:txBody>
      </p:sp>
    </p:spTree>
    <p:extLst>
      <p:ext uri="{BB962C8B-B14F-4D97-AF65-F5344CB8AC3E}">
        <p14:creationId xmlns:p14="http://schemas.microsoft.com/office/powerpoint/2010/main" val="3894689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1FDC3-6265-5A6F-7DFB-611F5E6CDCC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F4A1E27D-DB9E-5350-301E-A63EB69566AB}"/>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3F66B820-EB70-FB6A-69A3-2CDAC67744EB}"/>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03CF8113-F9DB-3522-301D-C7675B0D4B75}"/>
              </a:ext>
            </a:extLst>
          </p:cNvPr>
          <p:cNvSpPr>
            <a:spLocks noGrp="1"/>
          </p:cNvSpPr>
          <p:nvPr>
            <p:ph type="sldNum" sz="quarter" idx="5"/>
          </p:nvPr>
        </p:nvSpPr>
        <p:spPr/>
        <p:txBody>
          <a:bodyPr/>
          <a:lstStyle/>
          <a:p>
            <a:fld id="{0DFD717C-D7B9-490D-B448-FB0A9CE6A69C}" type="slidenum">
              <a:rPr lang="fr-FR" smtClean="0"/>
              <a:t>8</a:t>
            </a:fld>
            <a:endParaRPr lang="fr-FR"/>
          </a:p>
        </p:txBody>
      </p:sp>
    </p:spTree>
    <p:extLst>
      <p:ext uri="{BB962C8B-B14F-4D97-AF65-F5344CB8AC3E}">
        <p14:creationId xmlns:p14="http://schemas.microsoft.com/office/powerpoint/2010/main" val="2888446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C3672-A15F-1813-4E1E-FB903F8DD26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D588D4E-2D75-1CFE-BD67-9B68A3BA29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5173237-DA36-6BC0-2988-75AC95CA30B0}"/>
              </a:ext>
            </a:extLst>
          </p:cNvPr>
          <p:cNvSpPr>
            <a:spLocks noGrp="1"/>
          </p:cNvSpPr>
          <p:nvPr>
            <p:ph type="dt" sz="half" idx="10"/>
          </p:nvPr>
        </p:nvSpPr>
        <p:spPr/>
        <p:txBody>
          <a:bodyPr/>
          <a:lstStyle/>
          <a:p>
            <a:fld id="{DF6AA2EF-1866-4F5D-BAA0-E9058C9F8186}" type="datetime1">
              <a:rPr lang="fr-FR" smtClean="0"/>
              <a:t>26/10/2026</a:t>
            </a:fld>
            <a:endParaRPr lang="fr-FR"/>
          </a:p>
        </p:txBody>
      </p:sp>
      <p:sp>
        <p:nvSpPr>
          <p:cNvPr id="5" name="Espace réservé du pied de page 4">
            <a:extLst>
              <a:ext uri="{FF2B5EF4-FFF2-40B4-BE49-F238E27FC236}">
                <a16:creationId xmlns:a16="http://schemas.microsoft.com/office/drawing/2014/main" id="{D6985BEE-3ED2-04E6-83E6-79DBF96A1E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5B8D83-37AD-68DF-B815-7B60E9E6FC7B}"/>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4024902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82ED8A-726C-851F-98B3-6FB503BB096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1716AB3-B514-6485-2AAA-1A870C6BDDB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00579EB-396F-44D1-8257-5C8D6A9F12C0}"/>
              </a:ext>
            </a:extLst>
          </p:cNvPr>
          <p:cNvSpPr>
            <a:spLocks noGrp="1"/>
          </p:cNvSpPr>
          <p:nvPr>
            <p:ph type="dt" sz="half" idx="10"/>
          </p:nvPr>
        </p:nvSpPr>
        <p:spPr/>
        <p:txBody>
          <a:bodyPr/>
          <a:lstStyle/>
          <a:p>
            <a:fld id="{94B7E1CA-457D-4D19-AB38-23F134E6B36E}" type="datetime1">
              <a:rPr lang="fr-FR" smtClean="0"/>
              <a:t>26/10/2026</a:t>
            </a:fld>
            <a:endParaRPr lang="fr-FR"/>
          </a:p>
        </p:txBody>
      </p:sp>
      <p:sp>
        <p:nvSpPr>
          <p:cNvPr id="5" name="Espace réservé du pied de page 4">
            <a:extLst>
              <a:ext uri="{FF2B5EF4-FFF2-40B4-BE49-F238E27FC236}">
                <a16:creationId xmlns:a16="http://schemas.microsoft.com/office/drawing/2014/main" id="{814983D5-43C0-92BF-A732-12F34EACCDB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0BA411-2019-F622-8399-68A9FC31B73F}"/>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1415857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922C6E-87B1-22FC-D89E-282A6B12AA2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02284ED-265D-7572-66F3-EDCC8D314D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9272A03-CF9A-59D6-4768-FB5ED1D3A2B2}"/>
              </a:ext>
            </a:extLst>
          </p:cNvPr>
          <p:cNvSpPr>
            <a:spLocks noGrp="1"/>
          </p:cNvSpPr>
          <p:nvPr>
            <p:ph type="dt" sz="half" idx="10"/>
          </p:nvPr>
        </p:nvSpPr>
        <p:spPr/>
        <p:txBody>
          <a:bodyPr/>
          <a:lstStyle/>
          <a:p>
            <a:fld id="{BB50710C-767A-4D86-992E-C53B447EE473}" type="datetime1">
              <a:rPr lang="fr-FR" smtClean="0"/>
              <a:t>26/10/2026</a:t>
            </a:fld>
            <a:endParaRPr lang="fr-FR"/>
          </a:p>
        </p:txBody>
      </p:sp>
      <p:sp>
        <p:nvSpPr>
          <p:cNvPr id="5" name="Espace réservé du pied de page 4">
            <a:extLst>
              <a:ext uri="{FF2B5EF4-FFF2-40B4-BE49-F238E27FC236}">
                <a16:creationId xmlns:a16="http://schemas.microsoft.com/office/drawing/2014/main" id="{F808621C-5D7A-9CB4-A76D-63D921E40B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1535B9-B9C0-6B89-2B13-AA72A1B937D0}"/>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2530540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373AFF-AA7E-858D-B35A-FB68CFFC62B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4266787-4495-80DE-EBDC-B4BB47C15D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115E536-D8C7-CCD7-F517-EF1A48A3A8C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655B529-9C2C-8135-3934-0BABF9D1B4CA}"/>
              </a:ext>
            </a:extLst>
          </p:cNvPr>
          <p:cNvSpPr>
            <a:spLocks noGrp="1"/>
          </p:cNvSpPr>
          <p:nvPr>
            <p:ph type="dt" sz="half" idx="10"/>
          </p:nvPr>
        </p:nvSpPr>
        <p:spPr/>
        <p:txBody>
          <a:bodyPr/>
          <a:lstStyle/>
          <a:p>
            <a:fld id="{0B03BA80-2EA9-4E26-A2B4-FDD668E8286C}" type="datetime1">
              <a:rPr lang="fr-FR" smtClean="0"/>
              <a:t>26/10/2026</a:t>
            </a:fld>
            <a:endParaRPr lang="fr-FR"/>
          </a:p>
        </p:txBody>
      </p:sp>
      <p:sp>
        <p:nvSpPr>
          <p:cNvPr id="6" name="Espace réservé du pied de page 5">
            <a:extLst>
              <a:ext uri="{FF2B5EF4-FFF2-40B4-BE49-F238E27FC236}">
                <a16:creationId xmlns:a16="http://schemas.microsoft.com/office/drawing/2014/main" id="{3E2BD6EC-2AF8-81C9-377E-47A2B9B266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45EE25E-DD04-DEE7-6F1A-48DFFF75DCD7}"/>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884079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6F4BB4-B8A5-1048-78EE-680C5740327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A4D8969-FF6D-ABB6-5E2A-B6D32114F9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16E288-C1C7-28B6-7B94-BF29C9737AD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4F49C4F-D9CE-B2E4-B747-0DBB735EBD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6E4FAC-4B97-073B-5328-FD476F7CB9F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8A56D47-F6FC-CA28-ACC3-CB9E2FBA0427}"/>
              </a:ext>
            </a:extLst>
          </p:cNvPr>
          <p:cNvSpPr>
            <a:spLocks noGrp="1"/>
          </p:cNvSpPr>
          <p:nvPr>
            <p:ph type="dt" sz="half" idx="10"/>
          </p:nvPr>
        </p:nvSpPr>
        <p:spPr/>
        <p:txBody>
          <a:bodyPr/>
          <a:lstStyle/>
          <a:p>
            <a:fld id="{C8FB666C-8CFB-4859-82C9-9C994F90F2DE}" type="datetime1">
              <a:rPr lang="fr-FR" smtClean="0"/>
              <a:t>26/10/2026</a:t>
            </a:fld>
            <a:endParaRPr lang="fr-FR"/>
          </a:p>
        </p:txBody>
      </p:sp>
      <p:sp>
        <p:nvSpPr>
          <p:cNvPr id="8" name="Espace réservé du pied de page 7">
            <a:extLst>
              <a:ext uri="{FF2B5EF4-FFF2-40B4-BE49-F238E27FC236}">
                <a16:creationId xmlns:a16="http://schemas.microsoft.com/office/drawing/2014/main" id="{2ACBCADC-6ACC-C95E-48E5-FBC4487B257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EB721EF-5CBC-5471-7837-D05516255B3F}"/>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3139462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965201-556D-9B14-BA12-6960509FF89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750149C-D3FF-E797-262D-E4AF0BAFC02A}"/>
              </a:ext>
            </a:extLst>
          </p:cNvPr>
          <p:cNvSpPr>
            <a:spLocks noGrp="1"/>
          </p:cNvSpPr>
          <p:nvPr>
            <p:ph type="dt" sz="half" idx="10"/>
          </p:nvPr>
        </p:nvSpPr>
        <p:spPr/>
        <p:txBody>
          <a:bodyPr/>
          <a:lstStyle/>
          <a:p>
            <a:fld id="{92FC8F4E-5D42-4115-8280-70735891E123}" type="datetime1">
              <a:rPr lang="fr-FR" smtClean="0"/>
              <a:t>26/10/2026</a:t>
            </a:fld>
            <a:endParaRPr lang="fr-FR"/>
          </a:p>
        </p:txBody>
      </p:sp>
      <p:sp>
        <p:nvSpPr>
          <p:cNvPr id="4" name="Espace réservé du pied de page 3">
            <a:extLst>
              <a:ext uri="{FF2B5EF4-FFF2-40B4-BE49-F238E27FC236}">
                <a16:creationId xmlns:a16="http://schemas.microsoft.com/office/drawing/2014/main" id="{BB076B2A-F21C-2FD9-7FCD-2AB449FEB60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3DADAB8-57E3-95EE-AC4A-F7E15F8CA38F}"/>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987556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C82685D-2F41-070D-1BD0-AD2B3244010D}"/>
              </a:ext>
            </a:extLst>
          </p:cNvPr>
          <p:cNvSpPr>
            <a:spLocks noGrp="1"/>
          </p:cNvSpPr>
          <p:nvPr>
            <p:ph type="dt" sz="half" idx="10"/>
          </p:nvPr>
        </p:nvSpPr>
        <p:spPr/>
        <p:txBody>
          <a:bodyPr/>
          <a:lstStyle/>
          <a:p>
            <a:fld id="{2D6A76C6-E3DD-467F-A40D-E3C79ECC840B}" type="datetime1">
              <a:rPr lang="fr-FR" smtClean="0"/>
              <a:t>26/10/2026</a:t>
            </a:fld>
            <a:endParaRPr lang="fr-FR"/>
          </a:p>
        </p:txBody>
      </p:sp>
      <p:sp>
        <p:nvSpPr>
          <p:cNvPr id="3" name="Espace réservé du pied de page 2">
            <a:extLst>
              <a:ext uri="{FF2B5EF4-FFF2-40B4-BE49-F238E27FC236}">
                <a16:creationId xmlns:a16="http://schemas.microsoft.com/office/drawing/2014/main" id="{EF11C807-DBA8-D8A7-8512-66D2B6E0CD1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C3BE870-184D-793F-F211-4168F5AFE237}"/>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3491887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BD7170-FBE7-6D27-AFF7-3ECC90ECC56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52A25C2-EE0E-E56A-AB92-3393FEC4CD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A56906B-1350-7651-802B-B698D5F99C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A988288-55C4-86F3-0980-0CB4C3AA8894}"/>
              </a:ext>
            </a:extLst>
          </p:cNvPr>
          <p:cNvSpPr>
            <a:spLocks noGrp="1"/>
          </p:cNvSpPr>
          <p:nvPr>
            <p:ph type="dt" sz="half" idx="10"/>
          </p:nvPr>
        </p:nvSpPr>
        <p:spPr/>
        <p:txBody>
          <a:bodyPr/>
          <a:lstStyle/>
          <a:p>
            <a:fld id="{21C285E1-0183-4AF4-84BF-5E06726E9FF3}" type="datetime1">
              <a:rPr lang="fr-FR" smtClean="0"/>
              <a:t>26/10/2026</a:t>
            </a:fld>
            <a:endParaRPr lang="fr-FR"/>
          </a:p>
        </p:txBody>
      </p:sp>
      <p:sp>
        <p:nvSpPr>
          <p:cNvPr id="6" name="Espace réservé du pied de page 5">
            <a:extLst>
              <a:ext uri="{FF2B5EF4-FFF2-40B4-BE49-F238E27FC236}">
                <a16:creationId xmlns:a16="http://schemas.microsoft.com/office/drawing/2014/main" id="{9D7415FA-D4F6-30DE-74C5-90E4CEF646C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5FB280D-5B68-C56D-76CB-C75E78EB6B99}"/>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2343011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91BD2E-52C5-0DE1-6013-D094954FABA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F6AD726-E570-C61B-C54F-FADE4F857C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B8D4155-1694-4E61-0E4B-61C0A63FF6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1C1115C-5F35-F3D8-F87B-D2774FCDE2A2}"/>
              </a:ext>
            </a:extLst>
          </p:cNvPr>
          <p:cNvSpPr>
            <a:spLocks noGrp="1"/>
          </p:cNvSpPr>
          <p:nvPr>
            <p:ph type="dt" sz="half" idx="10"/>
          </p:nvPr>
        </p:nvSpPr>
        <p:spPr/>
        <p:txBody>
          <a:bodyPr/>
          <a:lstStyle/>
          <a:p>
            <a:fld id="{BCC54BCD-F571-4CDD-9FD6-370259FAA231}" type="datetime1">
              <a:rPr lang="fr-FR" smtClean="0"/>
              <a:t>26/10/2026</a:t>
            </a:fld>
            <a:endParaRPr lang="fr-FR"/>
          </a:p>
        </p:txBody>
      </p:sp>
      <p:sp>
        <p:nvSpPr>
          <p:cNvPr id="6" name="Espace réservé du pied de page 5">
            <a:extLst>
              <a:ext uri="{FF2B5EF4-FFF2-40B4-BE49-F238E27FC236}">
                <a16:creationId xmlns:a16="http://schemas.microsoft.com/office/drawing/2014/main" id="{9A6127E4-3996-8078-00FD-5DADF7C4F07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DD72B78-2E8A-AECB-FE86-C88E40B53F33}"/>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2637471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9F3F4-3DB7-9D81-E33F-640FA3F43CB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C6FE29C-9BA5-1624-99E0-DE38EE4A9D7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1B73A6-8924-E003-6EFD-8A319C22B5D1}"/>
              </a:ext>
            </a:extLst>
          </p:cNvPr>
          <p:cNvSpPr>
            <a:spLocks noGrp="1"/>
          </p:cNvSpPr>
          <p:nvPr>
            <p:ph type="dt" sz="half" idx="10"/>
          </p:nvPr>
        </p:nvSpPr>
        <p:spPr/>
        <p:txBody>
          <a:bodyPr/>
          <a:lstStyle/>
          <a:p>
            <a:fld id="{75B40EF7-7A11-481A-8DD7-6CEF889C7444}" type="datetime1">
              <a:rPr lang="fr-FR" smtClean="0"/>
              <a:t>26/10/2026</a:t>
            </a:fld>
            <a:endParaRPr lang="fr-FR"/>
          </a:p>
        </p:txBody>
      </p:sp>
      <p:sp>
        <p:nvSpPr>
          <p:cNvPr id="5" name="Espace réservé du pied de page 4">
            <a:extLst>
              <a:ext uri="{FF2B5EF4-FFF2-40B4-BE49-F238E27FC236}">
                <a16:creationId xmlns:a16="http://schemas.microsoft.com/office/drawing/2014/main" id="{8096A643-A932-8E28-64CA-EA0D3313FBF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7D9D58E-78E5-A5BF-D7C4-2072B295834C}"/>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199636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7680382-C5B1-B27F-4D13-8E70C3E7C53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742E6F6-B519-EF6F-44A1-4B4430E0C8A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60B5C1F-EE62-181F-9ED8-73C8070E3F4C}"/>
              </a:ext>
            </a:extLst>
          </p:cNvPr>
          <p:cNvSpPr>
            <a:spLocks noGrp="1"/>
          </p:cNvSpPr>
          <p:nvPr>
            <p:ph type="dt" sz="half" idx="10"/>
          </p:nvPr>
        </p:nvSpPr>
        <p:spPr/>
        <p:txBody>
          <a:bodyPr/>
          <a:lstStyle/>
          <a:p>
            <a:fld id="{28A10E51-AC68-4C6A-872C-A1ABE3232691}" type="datetime1">
              <a:rPr lang="fr-FR" smtClean="0"/>
              <a:t>26/10/2026</a:t>
            </a:fld>
            <a:endParaRPr lang="fr-FR"/>
          </a:p>
        </p:txBody>
      </p:sp>
      <p:sp>
        <p:nvSpPr>
          <p:cNvPr id="5" name="Espace réservé du pied de page 4">
            <a:extLst>
              <a:ext uri="{FF2B5EF4-FFF2-40B4-BE49-F238E27FC236}">
                <a16:creationId xmlns:a16="http://schemas.microsoft.com/office/drawing/2014/main" id="{84E3098E-B9AF-A321-1654-123B373BDC6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08BC9-9009-978F-F280-9FDFFAE99914}"/>
              </a:ext>
            </a:extLst>
          </p:cNvPr>
          <p:cNvSpPr>
            <a:spLocks noGrp="1"/>
          </p:cNvSpPr>
          <p:nvPr>
            <p:ph type="sldNum" sz="quarter" idx="12"/>
          </p:nvPr>
        </p:nvSpPr>
        <p:spPr/>
        <p:txBody>
          <a:bodyPr/>
          <a:lstStyle/>
          <a:p>
            <a:fld id="{BAF4B7E6-5CD7-498D-9340-9F5FA2AB2782}" type="slidenum">
              <a:rPr lang="fr-FR" smtClean="0"/>
              <a:t>‹N°›</a:t>
            </a:fld>
            <a:endParaRPr lang="fr-FR"/>
          </a:p>
        </p:txBody>
      </p:sp>
    </p:spTree>
    <p:extLst>
      <p:ext uri="{BB962C8B-B14F-4D97-AF65-F5344CB8AC3E}">
        <p14:creationId xmlns:p14="http://schemas.microsoft.com/office/powerpoint/2010/main" val="2372565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E6F1F96-6713-9537-06DF-2BFFD6D3FC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95D0B5D-2AD9-F6B0-F6EB-5A0A61A712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BEA500B-5766-2174-558B-2CD3E4CA14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879767-3CA7-4495-97B7-C6E09924559C}" type="datetime1">
              <a:rPr lang="fr-FR" smtClean="0"/>
              <a:t>26/10/2026</a:t>
            </a:fld>
            <a:endParaRPr lang="fr-FR"/>
          </a:p>
        </p:txBody>
      </p:sp>
      <p:sp>
        <p:nvSpPr>
          <p:cNvPr id="5" name="Espace réservé du pied de page 4">
            <a:extLst>
              <a:ext uri="{FF2B5EF4-FFF2-40B4-BE49-F238E27FC236}">
                <a16:creationId xmlns:a16="http://schemas.microsoft.com/office/drawing/2014/main" id="{F5E535F3-915E-F392-57D7-9DC039BE97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248B6D9-9C41-5AD3-C66D-4F09DB9BFC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F4B7E6-5CD7-498D-9340-9F5FA2AB2782}" type="slidenum">
              <a:rPr lang="fr-FR" smtClean="0"/>
              <a:t>‹N°›</a:t>
            </a:fld>
            <a:endParaRPr lang="fr-FR"/>
          </a:p>
        </p:txBody>
      </p:sp>
    </p:spTree>
    <p:extLst>
      <p:ext uri="{BB962C8B-B14F-4D97-AF65-F5344CB8AC3E}">
        <p14:creationId xmlns:p14="http://schemas.microsoft.com/office/powerpoint/2010/main" val="544058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bin"/><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hyperlink" Target="https://www.fonction-publique.gouv.fr/toutes-les-publications/rapport-annuel-sur-letat-de-la-fonction-publique-edition-2026"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jp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jpg"/><Relationship Id="rId7" Type="http://schemas.openxmlformats.org/officeDocument/2006/relationships/diagramColors" Target="../diagrams/colors2.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hyperlink" Target="https://www.legifrance.gouv.fr/affichCodeArticle.do?cidTexte=LEGITEXT000044416551&amp;idArticle=LEGIARTI000044423007&amp;dateTexte=&amp;categorieLien=ci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313479-63F6-5F36-0E86-1D53D96AFFF3}"/>
              </a:ext>
            </a:extLst>
          </p:cNvPr>
          <p:cNvSpPr>
            <a:spLocks noGrp="1"/>
          </p:cNvSpPr>
          <p:nvPr>
            <p:ph type="ctrTitle"/>
          </p:nvPr>
        </p:nvSpPr>
        <p:spPr>
          <a:xfrm>
            <a:off x="1056108" y="2275693"/>
            <a:ext cx="10330348" cy="1549156"/>
          </a:xfrm>
        </p:spPr>
        <p:txBody>
          <a:bodyPr>
            <a:noAutofit/>
          </a:bodyPr>
          <a:lstStyle/>
          <a:p>
            <a:r>
              <a:rPr lang="fr-FR" sz="4400" b="1" dirty="0">
                <a:solidFill>
                  <a:srgbClr val="002060"/>
                </a:solidFill>
                <a:effectLst>
                  <a:outerShdw blurRad="38100" dist="38100" dir="2700000" algn="tl">
                    <a:srgbClr val="000000">
                      <a:alpha val="43137"/>
                    </a:srgbClr>
                  </a:outerShdw>
                </a:effectLst>
                <a:latin typeface="Barlow" panose="00000500000000000000" pitchFamily="2" charset="0"/>
              </a:rPr>
              <a:t>Actualités juridiques d’octobre 2026</a:t>
            </a:r>
            <a:br>
              <a:rPr lang="fr-FR" sz="4400" b="1" dirty="0">
                <a:solidFill>
                  <a:srgbClr val="002060"/>
                </a:solidFill>
                <a:effectLst>
                  <a:outerShdw blurRad="38100" dist="38100" dir="2700000" algn="tl">
                    <a:srgbClr val="000000">
                      <a:alpha val="43137"/>
                    </a:srgbClr>
                  </a:outerShdw>
                </a:effectLst>
                <a:latin typeface="Barlow" panose="00000500000000000000" pitchFamily="2" charset="0"/>
              </a:rPr>
            </a:br>
            <a:r>
              <a:rPr lang="fr-FR" sz="4000" b="1" dirty="0">
                <a:solidFill>
                  <a:schemeClr val="accent4">
                    <a:lumMod val="50000"/>
                  </a:schemeClr>
                </a:solidFill>
                <a:effectLst>
                  <a:outerShdw blurRad="38100" dist="38100" dir="2700000" algn="tl">
                    <a:srgbClr val="000000">
                      <a:alpha val="43137"/>
                    </a:srgbClr>
                  </a:outerShdw>
                </a:effectLst>
                <a:latin typeface="Barlow" panose="00000500000000000000" pitchFamily="2" charset="0"/>
              </a:rPr>
              <a:t>Focus sur le nouvel entretien de formation</a:t>
            </a:r>
            <a:endParaRPr lang="fr-FR" sz="4400" b="1" dirty="0">
              <a:solidFill>
                <a:schemeClr val="accent4">
                  <a:lumMod val="50000"/>
                </a:schemeClr>
              </a:solidFill>
              <a:effectLst>
                <a:outerShdw blurRad="38100" dist="38100" dir="2700000" algn="tl">
                  <a:srgbClr val="000000">
                    <a:alpha val="43137"/>
                  </a:srgbClr>
                </a:outerShdw>
              </a:effectLst>
              <a:latin typeface="Barlow" panose="00000500000000000000" pitchFamily="2" charset="0"/>
            </a:endParaRPr>
          </a:p>
        </p:txBody>
      </p:sp>
      <p:pic>
        <p:nvPicPr>
          <p:cNvPr id="5" name="Image 4">
            <a:extLst>
              <a:ext uri="{FF2B5EF4-FFF2-40B4-BE49-F238E27FC236}">
                <a16:creationId xmlns:a16="http://schemas.microsoft.com/office/drawing/2014/main" id="{9327E47B-AAC0-DCF1-9B0C-618C56B4C4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44831"/>
            <a:ext cx="12192000" cy="1813169"/>
          </a:xfrm>
          <a:prstGeom prst="rect">
            <a:avLst/>
          </a:prstGeom>
        </p:spPr>
      </p:pic>
      <p:pic>
        <p:nvPicPr>
          <p:cNvPr id="6" name="Image 5">
            <a:extLst>
              <a:ext uri="{FF2B5EF4-FFF2-40B4-BE49-F238E27FC236}">
                <a16:creationId xmlns:a16="http://schemas.microsoft.com/office/drawing/2014/main" id="{FDE2767E-3E85-B5F6-DD1D-1E281ED523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4666" y="386772"/>
            <a:ext cx="4572000"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a:extLst>
              <a:ext uri="{FF2B5EF4-FFF2-40B4-BE49-F238E27FC236}">
                <a16:creationId xmlns:a16="http://schemas.microsoft.com/office/drawing/2014/main" id="{3AE89B86-4673-1D5B-4F67-B9F59374E487}"/>
              </a:ext>
            </a:extLst>
          </p:cNvPr>
          <p:cNvSpPr txBox="1"/>
          <p:nvPr/>
        </p:nvSpPr>
        <p:spPr>
          <a:xfrm>
            <a:off x="10826620" y="48218"/>
            <a:ext cx="1119673" cy="338554"/>
          </a:xfrm>
          <a:prstGeom prst="rect">
            <a:avLst/>
          </a:prstGeom>
          <a:noFill/>
          <a:ln>
            <a:solidFill>
              <a:schemeClr val="bg1"/>
            </a:solidFill>
          </a:ln>
        </p:spPr>
        <p:txBody>
          <a:bodyPr wrap="square" rtlCol="0">
            <a:spAutoFit/>
          </a:bodyPr>
          <a:lstStyle/>
          <a:p>
            <a:r>
              <a:rPr lang="fr-FR" sz="800" dirty="0">
                <a:latin typeface="Barlow" panose="00000500000000000000" pitchFamily="2" charset="0"/>
              </a:rPr>
              <a:t>ENR_GEDIF_08 </a:t>
            </a:r>
          </a:p>
          <a:p>
            <a:r>
              <a:rPr lang="fr-FR" sz="800" dirty="0">
                <a:latin typeface="Barlow" panose="00000500000000000000" pitchFamily="2" charset="0"/>
              </a:rPr>
              <a:t>v02 du 16/05/2024</a:t>
            </a:r>
          </a:p>
        </p:txBody>
      </p:sp>
      <p:sp>
        <p:nvSpPr>
          <p:cNvPr id="4" name="ZoneTexte 3">
            <a:extLst>
              <a:ext uri="{FF2B5EF4-FFF2-40B4-BE49-F238E27FC236}">
                <a16:creationId xmlns:a16="http://schemas.microsoft.com/office/drawing/2014/main" id="{8B741855-D808-ED4F-C6EB-6CEF4DF02D5B}"/>
              </a:ext>
            </a:extLst>
          </p:cNvPr>
          <p:cNvSpPr txBox="1"/>
          <p:nvPr/>
        </p:nvSpPr>
        <p:spPr>
          <a:xfrm>
            <a:off x="146732" y="5268686"/>
            <a:ext cx="6984275" cy="369332"/>
          </a:xfrm>
          <a:prstGeom prst="rect">
            <a:avLst/>
          </a:prstGeom>
          <a:noFill/>
        </p:spPr>
        <p:txBody>
          <a:bodyPr wrap="square" rtlCol="0">
            <a:spAutoFit/>
          </a:bodyPr>
          <a:lstStyle/>
          <a:p>
            <a:r>
              <a:rPr lang="fr-FR" dirty="0">
                <a:solidFill>
                  <a:srgbClr val="CB4158"/>
                </a:solidFill>
                <a:latin typeface="Barlow" panose="00000500000000000000" pitchFamily="2" charset="0"/>
              </a:rPr>
              <a:t>Visio 1h pour tout savoir du 20 octobre 2026 – 14h30</a:t>
            </a:r>
          </a:p>
        </p:txBody>
      </p:sp>
    </p:spTree>
    <p:extLst>
      <p:ext uri="{BB962C8B-B14F-4D97-AF65-F5344CB8AC3E}">
        <p14:creationId xmlns:p14="http://schemas.microsoft.com/office/powerpoint/2010/main" val="29907926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0DF0D2-A11C-A4B0-3875-8FFDA6BBD129}"/>
            </a:ext>
          </a:extLst>
        </p:cNvPr>
        <p:cNvGrpSpPr/>
        <p:nvPr/>
      </p:nvGrpSpPr>
      <p:grpSpPr>
        <a:xfrm>
          <a:off x="0" y="0"/>
          <a:ext cx="0" cy="0"/>
          <a:chOff x="0" y="0"/>
          <a:chExt cx="0" cy="0"/>
        </a:xfrm>
      </p:grpSpPr>
      <p:pic>
        <p:nvPicPr>
          <p:cNvPr id="6" name="Image 5">
            <a:extLst>
              <a:ext uri="{FF2B5EF4-FFF2-40B4-BE49-F238E27FC236}">
                <a16:creationId xmlns:a16="http://schemas.microsoft.com/office/drawing/2014/main" id="{3353C8A8-ACFA-0668-A271-6E95578F06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0018" y="32888"/>
            <a:ext cx="3525033" cy="1439096"/>
          </a:xfrm>
          <a:prstGeom prst="rect">
            <a:avLst/>
          </a:prstGeom>
          <a:ln>
            <a:noFill/>
          </a:ln>
          <a:effectLst>
            <a:softEdge rad="112500"/>
          </a:effectLst>
        </p:spPr>
      </p:pic>
      <p:pic>
        <p:nvPicPr>
          <p:cNvPr id="5" name="Image 4">
            <a:extLst>
              <a:ext uri="{FF2B5EF4-FFF2-40B4-BE49-F238E27FC236}">
                <a16:creationId xmlns:a16="http://schemas.microsoft.com/office/drawing/2014/main" id="{61A89A8B-065C-2630-AC6D-622A0E6181A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6303108"/>
            <a:ext cx="12192000" cy="554892"/>
          </a:xfrm>
          <a:prstGeom prst="rect">
            <a:avLst/>
          </a:prstGeom>
        </p:spPr>
      </p:pic>
      <p:sp>
        <p:nvSpPr>
          <p:cNvPr id="2" name="Titre 1">
            <a:extLst>
              <a:ext uri="{FF2B5EF4-FFF2-40B4-BE49-F238E27FC236}">
                <a16:creationId xmlns:a16="http://schemas.microsoft.com/office/drawing/2014/main" id="{26722D22-8279-2BD1-398A-EE024B0A455E}"/>
              </a:ext>
            </a:extLst>
          </p:cNvPr>
          <p:cNvSpPr>
            <a:spLocks noGrp="1"/>
          </p:cNvSpPr>
          <p:nvPr>
            <p:ph type="ctrTitle"/>
          </p:nvPr>
        </p:nvSpPr>
        <p:spPr>
          <a:xfrm>
            <a:off x="-166040" y="127228"/>
            <a:ext cx="11961091" cy="780329"/>
          </a:xfrm>
        </p:spPr>
        <p:txBody>
          <a:bodyPr>
            <a:normAutofit/>
          </a:bodyPr>
          <a:lstStyle/>
          <a:p>
            <a:r>
              <a:rPr lang="fr-FR" sz="4000" b="1" dirty="0">
                <a:solidFill>
                  <a:srgbClr val="002060"/>
                </a:solidFill>
                <a:effectLst>
                  <a:outerShdw blurRad="38100" dist="38100" dir="2700000" algn="tl">
                    <a:srgbClr val="000000">
                      <a:alpha val="43137"/>
                    </a:srgbClr>
                  </a:outerShdw>
                </a:effectLst>
                <a:latin typeface="Barlow" panose="00000500000000000000" pitchFamily="2" charset="0"/>
              </a:rPr>
              <a:t>Parutions</a:t>
            </a:r>
            <a:endParaRPr lang="fr-FR" sz="3600" b="1" dirty="0">
              <a:solidFill>
                <a:srgbClr val="002060"/>
              </a:solidFill>
              <a:effectLst>
                <a:outerShdw blurRad="38100" dist="38100" dir="2700000" algn="tl">
                  <a:srgbClr val="000000">
                    <a:alpha val="43137"/>
                  </a:srgbClr>
                </a:outerShdw>
              </a:effectLst>
              <a:latin typeface="Barlow" panose="00000500000000000000" pitchFamily="2" charset="0"/>
            </a:endParaRPr>
          </a:p>
        </p:txBody>
      </p:sp>
      <p:sp>
        <p:nvSpPr>
          <p:cNvPr id="10" name="ZoneTexte 9">
            <a:extLst>
              <a:ext uri="{FF2B5EF4-FFF2-40B4-BE49-F238E27FC236}">
                <a16:creationId xmlns:a16="http://schemas.microsoft.com/office/drawing/2014/main" id="{B3932754-7FA6-F6C2-DFDC-5DF07C3B94E8}"/>
              </a:ext>
            </a:extLst>
          </p:cNvPr>
          <p:cNvSpPr txBox="1"/>
          <p:nvPr/>
        </p:nvSpPr>
        <p:spPr>
          <a:xfrm>
            <a:off x="115455" y="948243"/>
            <a:ext cx="11961090" cy="4447371"/>
          </a:xfrm>
          <a:prstGeom prst="rect">
            <a:avLst/>
          </a:prstGeom>
          <a:noFill/>
        </p:spPr>
        <p:txBody>
          <a:bodyPr wrap="square">
            <a:spAutoFit/>
          </a:bodyPr>
          <a:lstStyle/>
          <a:p>
            <a:pPr algn="just"/>
            <a:r>
              <a:rPr lang="fr-FR" sz="1500" b="1" dirty="0">
                <a:solidFill>
                  <a:srgbClr val="E3A633"/>
                </a:solidFill>
                <a:effectLst>
                  <a:outerShdw blurRad="38100" dist="38100" dir="2700000" algn="tl">
                    <a:srgbClr val="000000">
                      <a:alpha val="43137"/>
                    </a:srgbClr>
                  </a:outerShdw>
                </a:effectLst>
                <a:latin typeface="Barlow" panose="00000500000000000000" pitchFamily="2" charset="0"/>
              </a:rPr>
              <a:t>Décrets :</a:t>
            </a:r>
          </a:p>
          <a:p>
            <a:pPr algn="just"/>
            <a:endParaRPr lang="fr-FR" sz="1500" b="1" dirty="0">
              <a:solidFill>
                <a:srgbClr val="E3A633"/>
              </a:solidFill>
              <a:effectLst>
                <a:outerShdw blurRad="38100" dist="38100" dir="2700000" algn="tl">
                  <a:srgbClr val="000000">
                    <a:alpha val="43137"/>
                  </a:srgbClr>
                </a:outerShdw>
              </a:effectLst>
              <a:latin typeface="Barlow" panose="00000500000000000000" pitchFamily="2" charset="0"/>
            </a:endParaRPr>
          </a:p>
          <a:p>
            <a:pPr marL="285750" indent="-285750" algn="just">
              <a:buFont typeface="Wingdings" panose="05000000000000000000" pitchFamily="2" charset="2"/>
              <a:buChar char="§"/>
            </a:pPr>
            <a:r>
              <a:rPr lang="fr-FR" sz="1500" b="1">
                <a:solidFill>
                  <a:srgbClr val="333160"/>
                </a:solidFill>
                <a:latin typeface="Barlow" panose="00000500000000000000" pitchFamily="2" charset="0"/>
              </a:rPr>
              <a:t>Décret </a:t>
            </a:r>
            <a:r>
              <a:rPr lang="fr-FR" sz="1500" b="1" dirty="0">
                <a:solidFill>
                  <a:srgbClr val="333160"/>
                </a:solidFill>
                <a:latin typeface="Barlow" panose="00000500000000000000" pitchFamily="2" charset="0"/>
              </a:rPr>
              <a:t>n° 2026-900 du 24 septembre 2026 </a:t>
            </a:r>
            <a:r>
              <a:rPr lang="fr-FR" sz="1600" dirty="0">
                <a:latin typeface="Barlow" panose="00000500000000000000" pitchFamily="2" charset="0"/>
              </a:rPr>
              <a:t>relatif aux modalités générales d'établissement du diagnostic des maladies prévues dans les tableaux de maladies professionnelles</a:t>
            </a:r>
          </a:p>
          <a:p>
            <a:pPr marL="285750" indent="-285750" algn="just">
              <a:buFont typeface="Wingdings" panose="05000000000000000000" pitchFamily="2" charset="2"/>
              <a:buChar char="§"/>
            </a:pPr>
            <a:r>
              <a:rPr lang="fr-FR" sz="1500" b="1" dirty="0">
                <a:solidFill>
                  <a:srgbClr val="333160"/>
                </a:solidFill>
                <a:latin typeface="Barlow" panose="00000500000000000000" pitchFamily="2" charset="0"/>
              </a:rPr>
              <a:t>Décret n° 2026-901 du 24 septembre 2026 </a:t>
            </a:r>
            <a:r>
              <a:rPr lang="fr-FR" sz="1600" dirty="0">
                <a:latin typeface="Barlow" panose="00000500000000000000" pitchFamily="2" charset="0"/>
              </a:rPr>
              <a:t>relatif aux modalités d'établissement du diagnostic des maladies prévues dans les tableaux de maladies professionnelles annexés au livre IV du code de la sécurité sociale</a:t>
            </a:r>
          </a:p>
          <a:p>
            <a:pPr marL="285750" indent="-285750" algn="just">
              <a:buFont typeface="Wingdings" panose="05000000000000000000" pitchFamily="2" charset="2"/>
              <a:buChar char="§"/>
            </a:pPr>
            <a:r>
              <a:rPr lang="fr-FR" sz="1500" b="1" dirty="0">
                <a:solidFill>
                  <a:srgbClr val="333160"/>
                </a:solidFill>
                <a:latin typeface="Barlow" panose="00000500000000000000" pitchFamily="2" charset="0"/>
              </a:rPr>
              <a:t>Décret n° 2026-909 du 30 septembre 2026 </a:t>
            </a:r>
            <a:r>
              <a:rPr lang="fr-FR" sz="1600" dirty="0">
                <a:latin typeface="Barlow" panose="00000500000000000000" pitchFamily="2" charset="0"/>
              </a:rPr>
              <a:t>fixant la limite maximale de la rémunération annuelle servant de base au calcul des indemnités journalières dues au titre d'arrêts de travail résultant d'un accident du travail ou d'une maladie professionnelle et relatif à la procédure de fixation de la participation des assurés</a:t>
            </a:r>
            <a:endParaRPr lang="fr-FR" sz="1500" dirty="0">
              <a:latin typeface="Barlow" panose="00000500000000000000" pitchFamily="2" charset="0"/>
            </a:endParaRPr>
          </a:p>
          <a:p>
            <a:pPr marL="285750" indent="-285750" algn="just">
              <a:buFont typeface="Wingdings" panose="05000000000000000000" pitchFamily="2" charset="2"/>
              <a:buChar char="§"/>
            </a:pPr>
            <a:r>
              <a:rPr lang="fr-FR" sz="1500" b="1" dirty="0">
                <a:solidFill>
                  <a:srgbClr val="333160"/>
                </a:solidFill>
                <a:latin typeface="Barlow" panose="00000500000000000000" pitchFamily="2" charset="0"/>
              </a:rPr>
              <a:t>Arrêté du 29 septembre 2026 </a:t>
            </a:r>
            <a:r>
              <a:rPr lang="fr-FR" sz="1600" dirty="0">
                <a:latin typeface="Barlow" panose="00000500000000000000" pitchFamily="2" charset="0"/>
              </a:rPr>
              <a:t>fixant le montant de l’indemnité horaire de base des sapeurs-pompiers volontaires</a:t>
            </a:r>
          </a:p>
          <a:p>
            <a:pPr marL="285750" indent="-285750" algn="just">
              <a:buFont typeface="Wingdings" panose="05000000000000000000" pitchFamily="2" charset="2"/>
              <a:buChar char="§"/>
            </a:pPr>
            <a:r>
              <a:rPr lang="fr-FR" sz="1500" b="1" dirty="0">
                <a:solidFill>
                  <a:srgbClr val="333160"/>
                </a:solidFill>
                <a:latin typeface="Barlow" panose="00000500000000000000" pitchFamily="2" charset="0"/>
              </a:rPr>
              <a:t>Décret n° 2026-926 du 5 octobre 2026 </a:t>
            </a:r>
            <a:r>
              <a:rPr lang="fr-FR" sz="1600" dirty="0">
                <a:latin typeface="Barlow" panose="00000500000000000000" pitchFamily="2" charset="0"/>
              </a:rPr>
              <a:t>modifiant le décret n° 70-1277 du 23 décembre 1970 portant création d’un régime de retraites complémentaire des assurances sociales en faveur des agents non titulaires de l’Etat et des collectivités publiques </a:t>
            </a:r>
          </a:p>
          <a:p>
            <a:pPr marL="285750" indent="-285750" algn="just">
              <a:buFont typeface="Wingdings" panose="05000000000000000000" pitchFamily="2" charset="2"/>
              <a:buChar char="§"/>
            </a:pPr>
            <a:r>
              <a:rPr lang="fr-FR" sz="1500" b="1" dirty="0">
                <a:solidFill>
                  <a:srgbClr val="333160"/>
                </a:solidFill>
                <a:latin typeface="Barlow" panose="00000500000000000000" pitchFamily="2" charset="0"/>
              </a:rPr>
              <a:t>Décret n° 2026-929 du 6 octobre 2026 </a:t>
            </a:r>
            <a:r>
              <a:rPr lang="fr-FR" sz="1600" dirty="0">
                <a:latin typeface="Barlow" panose="00000500000000000000" pitchFamily="2" charset="0"/>
              </a:rPr>
              <a:t>fixant les conditions d’application de l’article L. 6112-5 du code du travail relatif à l’établissement de la liste des compétences correspondant à l’exercice d’un mandat électif local et à la certification sanctionnant l’acquisition de ces compétences</a:t>
            </a:r>
            <a:endParaRPr lang="fr-FR" sz="1500" dirty="0">
              <a:latin typeface="Barlow" panose="00000500000000000000" pitchFamily="2" charset="0"/>
            </a:endParaRPr>
          </a:p>
          <a:p>
            <a:pPr marL="285750" indent="-285750" algn="just">
              <a:buFont typeface="Wingdings" panose="05000000000000000000" pitchFamily="2" charset="2"/>
              <a:buChar char="§"/>
            </a:pPr>
            <a:endParaRPr lang="fr-FR" sz="1500" dirty="0"/>
          </a:p>
          <a:p>
            <a:pPr marL="285750" indent="-285750" algn="just">
              <a:buFont typeface="Wingdings" panose="05000000000000000000" pitchFamily="2" charset="2"/>
              <a:buChar char="§"/>
            </a:pPr>
            <a:endParaRPr lang="fr-FR" sz="1500" dirty="0"/>
          </a:p>
          <a:p>
            <a:pPr marL="285750" indent="-285750" algn="just">
              <a:buFont typeface="Wingdings" panose="05000000000000000000" pitchFamily="2" charset="2"/>
              <a:buChar char="§"/>
            </a:pPr>
            <a:endParaRPr lang="fr-FR" sz="1500" dirty="0"/>
          </a:p>
        </p:txBody>
      </p:sp>
    </p:spTree>
    <p:extLst>
      <p:ext uri="{BB962C8B-B14F-4D97-AF65-F5344CB8AC3E}">
        <p14:creationId xmlns:p14="http://schemas.microsoft.com/office/powerpoint/2010/main" val="2125254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7E543-F701-9CCF-CFDB-D3372C163DE5}"/>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04C8BF10-FA66-8578-C4EF-59E027A2975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6303108"/>
            <a:ext cx="12192000" cy="554892"/>
          </a:xfrm>
          <a:prstGeom prst="rect">
            <a:avLst/>
          </a:prstGeom>
        </p:spPr>
      </p:pic>
      <p:sp>
        <p:nvSpPr>
          <p:cNvPr id="2" name="Titre 1">
            <a:extLst>
              <a:ext uri="{FF2B5EF4-FFF2-40B4-BE49-F238E27FC236}">
                <a16:creationId xmlns:a16="http://schemas.microsoft.com/office/drawing/2014/main" id="{781592A1-3EB1-86F3-55C9-A8F43098C5F5}"/>
              </a:ext>
            </a:extLst>
          </p:cNvPr>
          <p:cNvSpPr>
            <a:spLocks noGrp="1"/>
          </p:cNvSpPr>
          <p:nvPr>
            <p:ph type="ctrTitle"/>
          </p:nvPr>
        </p:nvSpPr>
        <p:spPr>
          <a:xfrm>
            <a:off x="-766932" y="231730"/>
            <a:ext cx="11961091" cy="780329"/>
          </a:xfrm>
        </p:spPr>
        <p:txBody>
          <a:bodyPr>
            <a:normAutofit/>
          </a:bodyPr>
          <a:lstStyle/>
          <a:p>
            <a:r>
              <a:rPr lang="fr-FR" sz="4000" b="1" dirty="0">
                <a:solidFill>
                  <a:srgbClr val="002060"/>
                </a:solidFill>
                <a:effectLst>
                  <a:outerShdw blurRad="38100" dist="38100" dir="2700000" algn="tl">
                    <a:srgbClr val="000000">
                      <a:alpha val="43137"/>
                    </a:srgbClr>
                  </a:outerShdw>
                </a:effectLst>
                <a:latin typeface="Barlow" panose="00000500000000000000" pitchFamily="2" charset="0"/>
              </a:rPr>
              <a:t>Questions Parlementaires</a:t>
            </a:r>
            <a:endParaRPr lang="fr-FR" sz="3600" b="1" dirty="0">
              <a:solidFill>
                <a:srgbClr val="002060"/>
              </a:solidFill>
              <a:effectLst>
                <a:outerShdw blurRad="38100" dist="38100" dir="2700000" algn="tl">
                  <a:srgbClr val="000000">
                    <a:alpha val="43137"/>
                  </a:srgbClr>
                </a:outerShdw>
              </a:effectLst>
              <a:latin typeface="Barlow" panose="00000500000000000000" pitchFamily="2" charset="0"/>
            </a:endParaRPr>
          </a:p>
        </p:txBody>
      </p:sp>
      <p:sp>
        <p:nvSpPr>
          <p:cNvPr id="10" name="ZoneTexte 9">
            <a:extLst>
              <a:ext uri="{FF2B5EF4-FFF2-40B4-BE49-F238E27FC236}">
                <a16:creationId xmlns:a16="http://schemas.microsoft.com/office/drawing/2014/main" id="{3AEB3DA8-2921-986E-294B-2B382902183B}"/>
              </a:ext>
            </a:extLst>
          </p:cNvPr>
          <p:cNvSpPr txBox="1"/>
          <p:nvPr/>
        </p:nvSpPr>
        <p:spPr>
          <a:xfrm>
            <a:off x="115455" y="1451926"/>
            <a:ext cx="11961090" cy="5909310"/>
          </a:xfrm>
          <a:prstGeom prst="rect">
            <a:avLst/>
          </a:prstGeom>
          <a:noFill/>
        </p:spPr>
        <p:txBody>
          <a:bodyPr wrap="square">
            <a:spAutoFit/>
          </a:bodyPr>
          <a:lstStyle/>
          <a:p>
            <a:pPr marL="285750" indent="-285750">
              <a:buClr>
                <a:srgbClr val="CB4158"/>
              </a:buClr>
              <a:buFont typeface="Wingdings" panose="05000000000000000000" pitchFamily="2" charset="2"/>
              <a:buChar char="v"/>
            </a:pPr>
            <a:r>
              <a:rPr lang="fr-FR" sz="1400" dirty="0">
                <a:latin typeface="Barlow" panose="00000500000000000000" pitchFamily="2" charset="0"/>
              </a:rPr>
              <a:t>Les primes de fin d'année ou de treizième mois constituent des avantages collectivement acquis pouvant être maintenus uniquement lorsqu'ils ont été institués avant le 28 janvier 1984 dans les conditions prévues par l'article L. 714‑11 du CGFP.  Le Gouvernement exclut toute évolution permettant aux collectivités de créer de nouveaux avantages de cette nature, en rappelant le caractère dérogatoire de ce dispositif. Il souligne toutefois que les employeurs territoriaux disposent déjà, notamment au travers du RIFSEEP, de leviers leur permettant de prendre en compte des montants équivalents dans leur politique indemnitaire afin de limiter les écarts de rémunération entre agents.</a:t>
            </a:r>
          </a:p>
          <a:p>
            <a:r>
              <a:rPr lang="fr-FR" sz="1400" i="1" dirty="0">
                <a:solidFill>
                  <a:schemeClr val="accent1">
                    <a:lumMod val="75000"/>
                  </a:schemeClr>
                </a:solidFill>
                <a:latin typeface="Barlow" panose="00000500000000000000" pitchFamily="2" charset="0"/>
              </a:rPr>
              <a:t>Réponse ministérielle n° 07078 du 01.10.2026, Sénat</a:t>
            </a:r>
          </a:p>
          <a:p>
            <a:endParaRPr lang="fr-FR" sz="1400" i="1" dirty="0">
              <a:solidFill>
                <a:schemeClr val="accent1">
                  <a:lumMod val="75000"/>
                </a:schemeClr>
              </a:solidFill>
              <a:latin typeface="Barlow" panose="00000500000000000000" pitchFamily="2" charset="0"/>
            </a:endParaRPr>
          </a:p>
          <a:p>
            <a:pPr marL="285750" indent="-285750">
              <a:buClr>
                <a:srgbClr val="CB4158"/>
              </a:buClr>
              <a:buFont typeface="Wingdings" panose="05000000000000000000" pitchFamily="2" charset="2"/>
              <a:buChar char="v"/>
            </a:pPr>
            <a:r>
              <a:rPr lang="fr-FR" sz="1400" dirty="0">
                <a:latin typeface="Barlow" panose="00000500000000000000" pitchFamily="2" charset="0"/>
              </a:rPr>
              <a:t>La durée annuelle de travail des agents territoriaux fixée à 1 607 heures est calculée à partir d'une moyenne intégrant huit jours fériés par an. Aucune disposition de nature législative ou réglementaire ne prévoit qu’une compensation puisse être accordée à un agent lorsqu’un jour férié se situe en dehors de ses obligations de service. Aussi, le calendrier annuel des jours fériés revêt un caractère nécessairement aléatoire et ne saurait être pris en compte pour apprécier les obligations de service des agents.</a:t>
            </a:r>
          </a:p>
          <a:p>
            <a:r>
              <a:rPr lang="fr-FR" sz="1400" i="1" dirty="0">
                <a:solidFill>
                  <a:schemeClr val="accent1">
                    <a:lumMod val="75000"/>
                  </a:schemeClr>
                </a:solidFill>
                <a:latin typeface="Barlow" panose="00000500000000000000" pitchFamily="2" charset="0"/>
              </a:rPr>
              <a:t>Réponse ministérielle n° 08698 du 03.09.2026, Sénat</a:t>
            </a:r>
          </a:p>
          <a:p>
            <a:endParaRPr lang="fr-FR" sz="1400" i="1" dirty="0">
              <a:solidFill>
                <a:schemeClr val="accent1">
                  <a:lumMod val="75000"/>
                </a:schemeClr>
              </a:solidFill>
              <a:latin typeface="Barlow" panose="00000500000000000000" pitchFamily="2" charset="0"/>
            </a:endParaRPr>
          </a:p>
          <a:p>
            <a:pPr marL="285750" indent="-285750">
              <a:buClr>
                <a:srgbClr val="CB4158"/>
              </a:buClr>
              <a:buFont typeface="Wingdings" panose="05000000000000000000" pitchFamily="2" charset="2"/>
              <a:buChar char="v"/>
            </a:pPr>
            <a:r>
              <a:rPr lang="fr-FR" sz="1400" dirty="0">
                <a:latin typeface="Barlow" panose="00000500000000000000" pitchFamily="2" charset="0"/>
              </a:rPr>
              <a:t>Aucune disposition n'impose à une collectivité de compenser financièrement les droits inscrits sur le compte épargne-temps (CET) d'un agent qui la quitte. En cas de mutation, de détachement ou d'intégration directe, l'agent conserve le bénéfice des droits acquis sur son CET, lesquels sont transférés à la collectivité ou à l'établissement d'accueil. Si les collectivités peuvent conclure une convention afin d'organiser une compensation financière des droits transférés, cette faculté demeure purement optionnelle.  Le Gouvernement exclut de rendre cette compensation obligatoire, estimant qu'une telle mesure serait contraire à l'objectif de mobilité des agents et créerait une charge financière supplémentaire pour les collectivités.</a:t>
            </a:r>
          </a:p>
          <a:p>
            <a:r>
              <a:rPr lang="fr-FR" sz="1400" i="1" dirty="0">
                <a:solidFill>
                  <a:schemeClr val="accent1">
                    <a:lumMod val="75000"/>
                  </a:schemeClr>
                </a:solidFill>
                <a:latin typeface="Barlow" panose="00000500000000000000" pitchFamily="2" charset="0"/>
              </a:rPr>
              <a:t>Réponse ministérielle n° 08973 du 03.09.2026, Sénat</a:t>
            </a:r>
          </a:p>
          <a:p>
            <a:endParaRPr lang="fr-FR" sz="1400" i="1" dirty="0">
              <a:solidFill>
                <a:schemeClr val="accent1">
                  <a:lumMod val="75000"/>
                </a:schemeClr>
              </a:solidFill>
              <a:latin typeface="Barlow" panose="00000500000000000000" pitchFamily="2" charset="0"/>
            </a:endParaRPr>
          </a:p>
          <a:p>
            <a:endParaRPr lang="fr-FR" sz="1400" i="1" dirty="0">
              <a:solidFill>
                <a:schemeClr val="accent1">
                  <a:lumMod val="75000"/>
                </a:schemeClr>
              </a:solidFill>
              <a:latin typeface="Barlow" panose="00000500000000000000" pitchFamily="2" charset="0"/>
            </a:endParaRPr>
          </a:p>
          <a:p>
            <a:pPr marL="285750" indent="-285750">
              <a:buFont typeface="Wingdings" panose="05000000000000000000" pitchFamily="2" charset="2"/>
              <a:buChar char="v"/>
            </a:pPr>
            <a:endParaRPr lang="fr-FR" sz="1400" dirty="0">
              <a:solidFill>
                <a:schemeClr val="accent1">
                  <a:lumMod val="75000"/>
                </a:schemeClr>
              </a:solidFill>
              <a:latin typeface="Barlow" panose="00000500000000000000" pitchFamily="2" charset="0"/>
            </a:endParaRPr>
          </a:p>
          <a:p>
            <a:pPr marL="285750" indent="-285750" algn="just">
              <a:buFont typeface="Wingdings" panose="05000000000000000000" pitchFamily="2" charset="2"/>
              <a:buChar char="§"/>
            </a:pPr>
            <a:endParaRPr lang="fr-FR" sz="1400" dirty="0">
              <a:latin typeface="Barlow" panose="00000500000000000000" pitchFamily="2" charset="0"/>
            </a:endParaRPr>
          </a:p>
          <a:p>
            <a:pPr marL="285750" indent="-285750" algn="just">
              <a:buFont typeface="Wingdings" panose="05000000000000000000" pitchFamily="2" charset="2"/>
              <a:buChar char="§"/>
            </a:pPr>
            <a:endParaRPr lang="fr-FR" sz="1400" dirty="0">
              <a:latin typeface="Barlow" panose="00000500000000000000" pitchFamily="2" charset="0"/>
            </a:endParaRPr>
          </a:p>
          <a:p>
            <a:pPr marL="285750" indent="-285750" algn="just">
              <a:buFont typeface="Wingdings" panose="05000000000000000000" pitchFamily="2" charset="2"/>
              <a:buChar char="§"/>
            </a:pPr>
            <a:endParaRPr lang="fr-FR" sz="1400" dirty="0">
              <a:latin typeface="Barlow" panose="00000500000000000000" pitchFamily="2" charset="0"/>
            </a:endParaRPr>
          </a:p>
        </p:txBody>
      </p:sp>
      <p:pic>
        <p:nvPicPr>
          <p:cNvPr id="7" name="Image 6">
            <a:extLst>
              <a:ext uri="{FF2B5EF4-FFF2-40B4-BE49-F238E27FC236}">
                <a16:creationId xmlns:a16="http://schemas.microsoft.com/office/drawing/2014/main" id="{89AD3317-4063-DEE2-2095-41A267085068}"/>
              </a:ext>
            </a:extLst>
          </p:cNvPr>
          <p:cNvPicPr>
            <a:picLocks noChangeAspect="1"/>
          </p:cNvPicPr>
          <p:nvPr/>
        </p:nvPicPr>
        <p:blipFill>
          <a:blip r:embed="rId4"/>
          <a:stretch>
            <a:fillRect/>
          </a:stretch>
        </p:blipFill>
        <p:spPr>
          <a:xfrm>
            <a:off x="9063856" y="127228"/>
            <a:ext cx="2353081" cy="1324698"/>
          </a:xfrm>
          <a:prstGeom prst="rect">
            <a:avLst/>
          </a:prstGeom>
        </p:spPr>
      </p:pic>
    </p:spTree>
    <p:extLst>
      <p:ext uri="{BB962C8B-B14F-4D97-AF65-F5344CB8AC3E}">
        <p14:creationId xmlns:p14="http://schemas.microsoft.com/office/powerpoint/2010/main" val="974025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7F4EC-8A7D-6E65-9FA2-82954DB21C45}"/>
            </a:ext>
          </a:extLst>
        </p:cNvPr>
        <p:cNvGrpSpPr/>
        <p:nvPr/>
      </p:nvGrpSpPr>
      <p:grpSpPr>
        <a:xfrm>
          <a:off x="0" y="0"/>
          <a:ext cx="0" cy="0"/>
          <a:chOff x="0" y="0"/>
          <a:chExt cx="0" cy="0"/>
        </a:xfrm>
      </p:grpSpPr>
      <p:pic>
        <p:nvPicPr>
          <p:cNvPr id="4" name="Image 3">
            <a:extLst>
              <a:ext uri="{FF2B5EF4-FFF2-40B4-BE49-F238E27FC236}">
                <a16:creationId xmlns:a16="http://schemas.microsoft.com/office/drawing/2014/main" id="{FA890B2F-08EA-5088-67F3-95AA33B7C57E}"/>
              </a:ext>
            </a:extLst>
          </p:cNvPr>
          <p:cNvPicPr>
            <a:picLocks noChangeAspect="1"/>
          </p:cNvPicPr>
          <p:nvPr/>
        </p:nvPicPr>
        <p:blipFill>
          <a:blip r:embed="rId3">
            <a:extLst>
              <a:ext uri="{28A0092B-C50C-407E-A947-70E740481C1C}">
                <a14:useLocalDpi xmlns:a14="http://schemas.microsoft.com/office/drawing/2010/main" val="0"/>
              </a:ext>
            </a:extLst>
          </a:blip>
          <a:srcRect t="19286" b="24350"/>
          <a:stretch>
            <a:fillRect/>
          </a:stretch>
        </p:blipFill>
        <p:spPr>
          <a:xfrm>
            <a:off x="3644793" y="0"/>
            <a:ext cx="4902411" cy="1327083"/>
          </a:xfrm>
          <a:prstGeom prst="rect">
            <a:avLst/>
          </a:prstGeom>
        </p:spPr>
      </p:pic>
      <p:pic>
        <p:nvPicPr>
          <p:cNvPr id="5" name="Image 4">
            <a:extLst>
              <a:ext uri="{FF2B5EF4-FFF2-40B4-BE49-F238E27FC236}">
                <a16:creationId xmlns:a16="http://schemas.microsoft.com/office/drawing/2014/main" id="{CD001DF9-9C73-BD66-0ED6-7E0A2415BA6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6303108"/>
            <a:ext cx="12192000" cy="554892"/>
          </a:xfrm>
          <a:prstGeom prst="rect">
            <a:avLst/>
          </a:prstGeom>
        </p:spPr>
      </p:pic>
      <p:sp>
        <p:nvSpPr>
          <p:cNvPr id="3" name="ZoneTexte 2">
            <a:extLst>
              <a:ext uri="{FF2B5EF4-FFF2-40B4-BE49-F238E27FC236}">
                <a16:creationId xmlns:a16="http://schemas.microsoft.com/office/drawing/2014/main" id="{4C95C591-AE66-1495-A6F9-F61A69E6CA04}"/>
              </a:ext>
            </a:extLst>
          </p:cNvPr>
          <p:cNvSpPr txBox="1"/>
          <p:nvPr/>
        </p:nvSpPr>
        <p:spPr>
          <a:xfrm>
            <a:off x="331892" y="1403333"/>
            <a:ext cx="11528212" cy="5632311"/>
          </a:xfrm>
          <a:prstGeom prst="rect">
            <a:avLst/>
          </a:prstGeom>
          <a:noFill/>
        </p:spPr>
        <p:txBody>
          <a:bodyPr wrap="square">
            <a:spAutoFit/>
          </a:bodyPr>
          <a:lstStyle/>
          <a:p>
            <a:pPr algn="just"/>
            <a:r>
              <a:rPr lang="fr-FR" sz="1200" dirty="0">
                <a:solidFill>
                  <a:srgbClr val="CB4158"/>
                </a:solidFill>
                <a:latin typeface="Barlow" panose="00000500000000000000" pitchFamily="2" charset="0"/>
              </a:rPr>
              <a:t>►</a:t>
            </a:r>
            <a:r>
              <a:rPr lang="fr-FR" sz="1200" dirty="0">
                <a:latin typeface="Barlow" panose="00000500000000000000" pitchFamily="2" charset="0"/>
              </a:rPr>
              <a:t> Un agent exerçant ses fonctions à temps complet ne peut créer ou reprendre une entreprise sans méconnaître les règles relatives au cumul d'activités. </a:t>
            </a:r>
          </a:p>
          <a:p>
            <a:pPr algn="just"/>
            <a:r>
              <a:rPr lang="fr-FR" sz="1200" dirty="0">
                <a:latin typeface="Barlow" panose="00000500000000000000" pitchFamily="2" charset="0"/>
              </a:rPr>
              <a:t>Cette interdiction s'applique même lorsque l'entreprise ne développe aucune activité réelle ou lorsque l'agent ne participe pas effectivement à son exploitation ou à sa direction. </a:t>
            </a:r>
          </a:p>
          <a:p>
            <a:pPr algn="just"/>
            <a:r>
              <a:rPr lang="fr-FR" sz="1200" dirty="0">
                <a:latin typeface="Barlow" panose="00000500000000000000" pitchFamily="2" charset="0"/>
              </a:rPr>
              <a:t>Par suite, la seule création par l’intéressé d'une société VTC suffisait à caractériser un cumul d'activités irrégulier, alors même qu'il n'était pas établi qu'il avait effectivement exercé cette activité.</a:t>
            </a:r>
          </a:p>
          <a:p>
            <a:pPr algn="just"/>
            <a:r>
              <a:rPr lang="fr-FR" sz="1200" i="1" u="sng" dirty="0">
                <a:solidFill>
                  <a:srgbClr val="0070C0"/>
                </a:solidFill>
                <a:latin typeface="Barlow" panose="00000500000000000000" pitchFamily="2" charset="0"/>
              </a:rPr>
              <a:t>CE 495977 du 29.09.2026</a:t>
            </a:r>
          </a:p>
          <a:p>
            <a:pPr algn="just">
              <a:buNone/>
            </a:pPr>
            <a:endParaRPr lang="fr-FR" sz="1200" dirty="0">
              <a:latin typeface="Barlow" panose="00000500000000000000" pitchFamily="2" charset="0"/>
            </a:endParaRPr>
          </a:p>
          <a:p>
            <a:pPr algn="just"/>
            <a:r>
              <a:rPr lang="fr-FR" sz="1200" dirty="0">
                <a:solidFill>
                  <a:srgbClr val="CB4158"/>
                </a:solidFill>
                <a:latin typeface="Barlow" panose="00000500000000000000" pitchFamily="2" charset="0"/>
              </a:rPr>
              <a:t>► </a:t>
            </a:r>
            <a:r>
              <a:rPr lang="fr-FR" sz="1200" dirty="0">
                <a:latin typeface="Barlow" panose="00000500000000000000" pitchFamily="2" charset="0"/>
              </a:rPr>
              <a:t>La réalisation et l'utilisation de faux en écriture publique afin d'obtenir le paiement d'heures complémentaires sans l'accord du maire, ainsi que leur transmission à la trésorerie afin de percevoir les sommes correspondantes, constituent des manquements graves aux obligations de probité et d'intégrité. </a:t>
            </a:r>
          </a:p>
          <a:p>
            <a:pPr algn="just"/>
            <a:r>
              <a:rPr lang="fr-FR" sz="1200" dirty="0">
                <a:latin typeface="Barlow" panose="00000500000000000000" pitchFamily="2" charset="0"/>
              </a:rPr>
              <a:t>En l'espèce, un agent avait établi plusieurs certificats administratifs comportant la signature imitée du maire afin d'obtenir le paiement de 59 heures complémentaires représentant un montant total de 695,87 euros. </a:t>
            </a:r>
          </a:p>
          <a:p>
            <a:pPr algn="just"/>
            <a:r>
              <a:rPr lang="fr-FR" sz="1200" dirty="0">
                <a:latin typeface="Barlow" panose="00000500000000000000" pitchFamily="2" charset="0"/>
              </a:rPr>
              <a:t>Si, pour contester ces faits, l'intéressé soutenait avoir dû réaliser de nombreuses heures complémentaires et qu’il disposait d’un accès au portail numérique de la DGFiP, ces circonstances étaient sans incidence sur le caractère fautif de ces agissements. </a:t>
            </a:r>
          </a:p>
          <a:p>
            <a:pPr algn="just"/>
            <a:r>
              <a:rPr lang="fr-FR" sz="1200" dirty="0">
                <a:latin typeface="Barlow" panose="00000500000000000000" pitchFamily="2" charset="0"/>
              </a:rPr>
              <a:t>Eu égard à leur gravité, une exclusion de 2 ans ne présente pas de caractère disproportionné.</a:t>
            </a:r>
          </a:p>
          <a:p>
            <a:pPr algn="just"/>
            <a:r>
              <a:rPr lang="fr-FR" sz="1200" i="1" u="sng" dirty="0">
                <a:solidFill>
                  <a:srgbClr val="0070C0"/>
                </a:solidFill>
                <a:latin typeface="Barlow" panose="00000500000000000000" pitchFamily="2" charset="0"/>
              </a:rPr>
              <a:t>CAA Toulouse 24TL02464 du 22.09.2026</a:t>
            </a:r>
          </a:p>
          <a:p>
            <a:pPr algn="just"/>
            <a:endParaRPr lang="fr-FR" sz="1200" i="1" u="sng" dirty="0">
              <a:solidFill>
                <a:srgbClr val="0070C0"/>
              </a:solidFill>
              <a:latin typeface="Barlow" panose="00000500000000000000" pitchFamily="2" charset="0"/>
            </a:endParaRPr>
          </a:p>
          <a:p>
            <a:pPr algn="just"/>
            <a:r>
              <a:rPr lang="fr-FR" sz="1200" dirty="0">
                <a:solidFill>
                  <a:srgbClr val="CB4158"/>
                </a:solidFill>
                <a:latin typeface="Barlow" panose="00000500000000000000" pitchFamily="2" charset="0"/>
              </a:rPr>
              <a:t>► </a:t>
            </a:r>
            <a:r>
              <a:rPr lang="fr-FR" sz="1200" dirty="0">
                <a:latin typeface="Barlow" panose="00000500000000000000" pitchFamily="2" charset="0"/>
              </a:rPr>
              <a:t>Une collectivité peut affecter un agent sur un poste comportant « moins de responsabilités en termes de management et de ressources humaines » lorsque cette mesure répond à l'intérêt du service et vise à rétablir un fonctionnement apaisé des équipes. </a:t>
            </a:r>
          </a:p>
          <a:p>
            <a:pPr algn="just"/>
            <a:r>
              <a:rPr lang="fr-FR" sz="1200" dirty="0">
                <a:latin typeface="Barlow" panose="00000500000000000000" pitchFamily="2" charset="0"/>
              </a:rPr>
              <a:t>En l'espèce, un agent contestait sa mutation sur un poste impliquant l'encadrement de 2 personnes seulement, contre 160 auparavant. </a:t>
            </a:r>
          </a:p>
          <a:p>
            <a:pPr algn="just"/>
            <a:r>
              <a:rPr lang="fr-FR" sz="1200" dirty="0">
                <a:latin typeface="Barlow" panose="00000500000000000000" pitchFamily="2" charset="0"/>
              </a:rPr>
              <a:t>Toutefois, cette réaffectation répondait à un objectif d'apaisement des relations de travail au sein du service : si les compétences techniques de l'intéressé n'étaient pas remises en cause, ses critiques répétées à l'égard de certaines décisions de sa hiérarchie ainsi que les difficultés rencontrées dans l'application des consignes nuisaient aux relations de travail, à la cohésion des équipes et au bon fonctionnement du service. </a:t>
            </a:r>
          </a:p>
          <a:p>
            <a:pPr algn="just"/>
            <a:r>
              <a:rPr lang="fr-FR" sz="1200" dirty="0">
                <a:latin typeface="Barlow" panose="00000500000000000000" pitchFamily="2" charset="0"/>
              </a:rPr>
              <a:t>Par suite, la circonstance que cette mutation ait entraîné une diminution importante de ses responsabilités ne suffit pas à caractériser une sanction disciplinaire déguisée.</a:t>
            </a:r>
          </a:p>
          <a:p>
            <a:pPr algn="just"/>
            <a:r>
              <a:rPr lang="fr-FR" sz="1200" i="1" u="sng" dirty="0">
                <a:solidFill>
                  <a:srgbClr val="0070C0"/>
                </a:solidFill>
                <a:latin typeface="Barlow" panose="00000500000000000000" pitchFamily="2" charset="0"/>
              </a:rPr>
              <a:t>CAA Versailles 24VE00737 du 15.09.2026</a:t>
            </a:r>
          </a:p>
          <a:p>
            <a:pPr algn="just"/>
            <a:endParaRPr lang="fr-FR" sz="1200" i="1" u="sng" dirty="0">
              <a:solidFill>
                <a:srgbClr val="0070C0"/>
              </a:solidFill>
              <a:latin typeface="Barlow" panose="00000500000000000000" pitchFamily="2" charset="0"/>
            </a:endParaRPr>
          </a:p>
          <a:p>
            <a:pPr algn="just">
              <a:buNone/>
            </a:pPr>
            <a:r>
              <a:rPr lang="fr-FR" sz="1200" dirty="0">
                <a:latin typeface="Barlow" panose="00000500000000000000" pitchFamily="2" charset="0"/>
              </a:rPr>
              <a:t> </a:t>
            </a:r>
          </a:p>
          <a:p>
            <a:pPr algn="just">
              <a:buNone/>
            </a:pPr>
            <a:r>
              <a:rPr lang="fr-FR" sz="1200" i="1" dirty="0">
                <a:solidFill>
                  <a:srgbClr val="0070C0"/>
                </a:solidFill>
                <a:latin typeface="Barlow" panose="00000500000000000000" pitchFamily="2" charset="0"/>
              </a:rPr>
              <a:t> </a:t>
            </a:r>
          </a:p>
          <a:p>
            <a:pPr algn="just">
              <a:buNone/>
            </a:pPr>
            <a:endParaRPr lang="fr-FR" sz="1200" i="1" dirty="0">
              <a:solidFill>
                <a:srgbClr val="0070C0"/>
              </a:solidFill>
              <a:latin typeface="Barlow" panose="00000500000000000000" pitchFamily="2" charset="0"/>
            </a:endParaRPr>
          </a:p>
          <a:p>
            <a:pPr algn="just"/>
            <a:endParaRPr lang="fr-FR" sz="1200" dirty="0">
              <a:latin typeface="Barlow" panose="00000500000000000000" pitchFamily="2" charset="0"/>
            </a:endParaRPr>
          </a:p>
          <a:p>
            <a:pPr algn="just">
              <a:buNone/>
            </a:pPr>
            <a:r>
              <a:rPr lang="fr-FR" sz="1200" dirty="0">
                <a:latin typeface="Barlow" panose="00000500000000000000" pitchFamily="2" charset="0"/>
              </a:rPr>
              <a:t> </a:t>
            </a:r>
          </a:p>
        </p:txBody>
      </p:sp>
    </p:spTree>
    <p:extLst>
      <p:ext uri="{BB962C8B-B14F-4D97-AF65-F5344CB8AC3E}">
        <p14:creationId xmlns:p14="http://schemas.microsoft.com/office/powerpoint/2010/main" val="1378984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18B4C-25D6-9FE0-42D2-A5898EBC6BF2}"/>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2A5ABF9F-406E-CFEA-1530-3A8CBE28DE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6303108"/>
            <a:ext cx="12192000" cy="554892"/>
          </a:xfrm>
          <a:prstGeom prst="rect">
            <a:avLst/>
          </a:prstGeom>
        </p:spPr>
      </p:pic>
      <p:sp>
        <p:nvSpPr>
          <p:cNvPr id="2" name="Titre 1">
            <a:extLst>
              <a:ext uri="{FF2B5EF4-FFF2-40B4-BE49-F238E27FC236}">
                <a16:creationId xmlns:a16="http://schemas.microsoft.com/office/drawing/2014/main" id="{61E05418-06F8-FF72-4570-15708AC5BCE7}"/>
              </a:ext>
            </a:extLst>
          </p:cNvPr>
          <p:cNvSpPr>
            <a:spLocks noGrp="1"/>
          </p:cNvSpPr>
          <p:nvPr>
            <p:ph type="ctrTitle"/>
          </p:nvPr>
        </p:nvSpPr>
        <p:spPr>
          <a:xfrm>
            <a:off x="230909" y="0"/>
            <a:ext cx="11961091" cy="780329"/>
          </a:xfrm>
        </p:spPr>
        <p:txBody>
          <a:bodyPr>
            <a:normAutofit/>
          </a:bodyPr>
          <a:lstStyle/>
          <a:p>
            <a:r>
              <a:rPr lang="fr-FR" sz="4000" b="1" dirty="0">
                <a:solidFill>
                  <a:srgbClr val="002060"/>
                </a:solidFill>
                <a:effectLst>
                  <a:outerShdw blurRad="38100" dist="38100" dir="2700000" algn="tl">
                    <a:srgbClr val="000000">
                      <a:alpha val="43137"/>
                    </a:srgbClr>
                  </a:outerShdw>
                </a:effectLst>
                <a:latin typeface="Barlow" panose="00000500000000000000" pitchFamily="2" charset="0"/>
              </a:rPr>
              <a:t>Avez-vous remarqué ? </a:t>
            </a:r>
            <a:endParaRPr lang="fr-FR" sz="3600" b="1" dirty="0">
              <a:solidFill>
                <a:srgbClr val="002060"/>
              </a:solidFill>
              <a:effectLst>
                <a:outerShdw blurRad="38100" dist="38100" dir="2700000" algn="tl">
                  <a:srgbClr val="000000">
                    <a:alpha val="43137"/>
                  </a:srgbClr>
                </a:outerShdw>
              </a:effectLst>
              <a:latin typeface="Barlow" panose="00000500000000000000" pitchFamily="2" charset="0"/>
            </a:endParaRPr>
          </a:p>
        </p:txBody>
      </p:sp>
      <p:sp>
        <p:nvSpPr>
          <p:cNvPr id="7" name="ZoneTexte 6">
            <a:extLst>
              <a:ext uri="{FF2B5EF4-FFF2-40B4-BE49-F238E27FC236}">
                <a16:creationId xmlns:a16="http://schemas.microsoft.com/office/drawing/2014/main" id="{B59BB551-C1FA-C30C-1243-4A21B740CBF9}"/>
              </a:ext>
            </a:extLst>
          </p:cNvPr>
          <p:cNvSpPr txBox="1"/>
          <p:nvPr/>
        </p:nvSpPr>
        <p:spPr>
          <a:xfrm>
            <a:off x="2299064" y="1505396"/>
            <a:ext cx="8281850" cy="3631763"/>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rtlCol="0">
            <a:spAutoFit/>
          </a:bodyPr>
          <a:lstStyle/>
          <a:p>
            <a:pPr lvl="1"/>
            <a:r>
              <a:rPr lang="fr-FR" sz="2000" b="1" dirty="0">
                <a:latin typeface="Barlow" panose="00000500000000000000" pitchFamily="2" charset="0"/>
              </a:rPr>
              <a:t>Rapport annuel sur l’état de la fonction publique – édition 2026</a:t>
            </a:r>
          </a:p>
          <a:p>
            <a:pPr lvl="1"/>
            <a:endParaRPr lang="fr-FR" sz="1600" b="1" dirty="0">
              <a:latin typeface="Barlow" panose="00000500000000000000" pitchFamily="2" charset="0"/>
            </a:endParaRPr>
          </a:p>
          <a:p>
            <a:r>
              <a:rPr lang="fr-FR" dirty="0">
                <a:latin typeface="Barlow" panose="00000500000000000000" pitchFamily="2" charset="0"/>
              </a:rPr>
              <a:t>Date de parution : 15 octobre 2026 </a:t>
            </a:r>
          </a:p>
          <a:p>
            <a:endParaRPr lang="fr-FR" dirty="0">
              <a:latin typeface="Barlow" panose="00000500000000000000" pitchFamily="2" charset="0"/>
            </a:endParaRPr>
          </a:p>
          <a:p>
            <a:r>
              <a:rPr lang="fr-FR" dirty="0">
                <a:latin typeface="Barlow" panose="00000500000000000000" pitchFamily="2" charset="0"/>
              </a:rPr>
              <a:t>Le Rapport annuel sur l'état de la fonction publique vise à diffuser le plus largement possible les données et analyses relatives aux ressources humaines des trois versants de la fonction publique. Il nourrit le dialogue social et contribue au débat public.</a:t>
            </a:r>
          </a:p>
          <a:p>
            <a:endParaRPr lang="fr-FR" dirty="0">
              <a:latin typeface="Barlow" panose="00000500000000000000" pitchFamily="2" charset="0"/>
            </a:endParaRPr>
          </a:p>
          <a:p>
            <a:r>
              <a:rPr lang="fr-FR" dirty="0">
                <a:latin typeface="Barlow" panose="00000500000000000000" pitchFamily="2" charset="0"/>
                <a:hlinkClick r:id="rId4"/>
              </a:rPr>
              <a:t>https://www.fonction-publique.gouv.fr/toutes-les-publications/rapport-annuel-sur-letat-de-la-fonction-publique-edition-2026</a:t>
            </a:r>
            <a:endParaRPr lang="fr-FR" dirty="0">
              <a:latin typeface="Barlow" panose="00000500000000000000" pitchFamily="2" charset="0"/>
            </a:endParaRPr>
          </a:p>
          <a:p>
            <a:pPr lvl="1"/>
            <a:endParaRPr lang="fr-FR" sz="1600" b="1" dirty="0">
              <a:latin typeface="Barlow" panose="00000500000000000000" pitchFamily="2" charset="0"/>
            </a:endParaRPr>
          </a:p>
          <a:p>
            <a:pPr lvl="1"/>
            <a:endParaRPr lang="fr-FR" sz="1600" b="1" dirty="0">
              <a:latin typeface="Barlow" panose="00000500000000000000" pitchFamily="2" charset="0"/>
            </a:endParaRPr>
          </a:p>
        </p:txBody>
      </p:sp>
    </p:spTree>
    <p:extLst>
      <p:ext uri="{BB962C8B-B14F-4D97-AF65-F5344CB8AC3E}">
        <p14:creationId xmlns:p14="http://schemas.microsoft.com/office/powerpoint/2010/main" val="3196364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3686A-0974-C717-57CD-38DAF93DD5A8}"/>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6CC8630B-8183-E4FE-018D-47789852D7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6303108"/>
            <a:ext cx="12192000" cy="554892"/>
          </a:xfrm>
          <a:prstGeom prst="rect">
            <a:avLst/>
          </a:prstGeom>
        </p:spPr>
      </p:pic>
      <p:sp>
        <p:nvSpPr>
          <p:cNvPr id="2" name="Titre 1">
            <a:extLst>
              <a:ext uri="{FF2B5EF4-FFF2-40B4-BE49-F238E27FC236}">
                <a16:creationId xmlns:a16="http://schemas.microsoft.com/office/drawing/2014/main" id="{F59AA80E-FB88-0DE0-FE44-87D0BF78E7E1}"/>
              </a:ext>
            </a:extLst>
          </p:cNvPr>
          <p:cNvSpPr>
            <a:spLocks noGrp="1"/>
          </p:cNvSpPr>
          <p:nvPr>
            <p:ph type="ctrTitle"/>
          </p:nvPr>
        </p:nvSpPr>
        <p:spPr>
          <a:xfrm>
            <a:off x="230909" y="78377"/>
            <a:ext cx="11961091" cy="780329"/>
          </a:xfrm>
        </p:spPr>
        <p:txBody>
          <a:bodyPr>
            <a:normAutofit/>
          </a:bodyPr>
          <a:lstStyle/>
          <a:p>
            <a:r>
              <a:rPr lang="fr-FR" sz="4000" b="1" dirty="0">
                <a:solidFill>
                  <a:srgbClr val="002060"/>
                </a:solidFill>
                <a:effectLst>
                  <a:outerShdw blurRad="38100" dist="38100" dir="2700000" algn="tl">
                    <a:srgbClr val="000000">
                      <a:alpha val="43137"/>
                    </a:srgbClr>
                  </a:outerShdw>
                </a:effectLst>
                <a:latin typeface="Barlow" panose="00000500000000000000" pitchFamily="2" charset="0"/>
              </a:rPr>
              <a:t>Allez-vous remarquer ? </a:t>
            </a:r>
            <a:endParaRPr lang="fr-FR" sz="3600" b="1" dirty="0">
              <a:solidFill>
                <a:srgbClr val="002060"/>
              </a:solidFill>
              <a:effectLst>
                <a:outerShdw blurRad="38100" dist="38100" dir="2700000" algn="tl">
                  <a:srgbClr val="000000">
                    <a:alpha val="43137"/>
                  </a:srgbClr>
                </a:outerShdw>
              </a:effectLst>
              <a:latin typeface="Barlow" panose="00000500000000000000" pitchFamily="2" charset="0"/>
            </a:endParaRPr>
          </a:p>
        </p:txBody>
      </p:sp>
      <p:sp>
        <p:nvSpPr>
          <p:cNvPr id="7" name="ZoneTexte 6">
            <a:extLst>
              <a:ext uri="{FF2B5EF4-FFF2-40B4-BE49-F238E27FC236}">
                <a16:creationId xmlns:a16="http://schemas.microsoft.com/office/drawing/2014/main" id="{1D0BA1DA-ECA4-4A10-2E0F-C6BAB3B8D04F}"/>
              </a:ext>
            </a:extLst>
          </p:cNvPr>
          <p:cNvSpPr txBox="1"/>
          <p:nvPr/>
        </p:nvSpPr>
        <p:spPr>
          <a:xfrm>
            <a:off x="1053737" y="1895026"/>
            <a:ext cx="10485121" cy="1138773"/>
          </a:xfrm>
          <a:prstGeom prst="rect">
            <a:avLst/>
          </a:prstGeom>
          <a:solidFill>
            <a:srgbClr val="E3A633"/>
          </a:solidFill>
        </p:spPr>
        <p:style>
          <a:lnRef idx="0">
            <a:schemeClr val="accent4"/>
          </a:lnRef>
          <a:fillRef idx="3">
            <a:schemeClr val="accent4"/>
          </a:fillRef>
          <a:effectRef idx="3">
            <a:schemeClr val="accent4"/>
          </a:effectRef>
          <a:fontRef idx="minor">
            <a:schemeClr val="lt1"/>
          </a:fontRef>
        </p:style>
        <p:txBody>
          <a:bodyPr wrap="square" rtlCol="0">
            <a:spAutoFit/>
          </a:bodyPr>
          <a:lstStyle/>
          <a:p>
            <a:pPr lvl="1" algn="ctr"/>
            <a:r>
              <a:rPr lang="fr-FR" sz="2000" b="1" dirty="0">
                <a:latin typeface="Barlow" panose="00000500000000000000" pitchFamily="2" charset="0"/>
              </a:rPr>
              <a:t>Appli LDG présente sur ORA : évolution à partir du 28/10</a:t>
            </a:r>
          </a:p>
          <a:p>
            <a:pPr lvl="1" algn="ctr"/>
            <a:endParaRPr lang="fr-FR" sz="1600" b="1" dirty="0">
              <a:latin typeface="Barlow" panose="00000500000000000000" pitchFamily="2" charset="0"/>
            </a:endParaRPr>
          </a:p>
          <a:p>
            <a:pPr lvl="1" algn="ctr"/>
            <a:r>
              <a:rPr lang="fr-FR" sz="1600" b="1" dirty="0">
                <a:latin typeface="Barlow" panose="00000500000000000000" pitchFamily="2" charset="0"/>
              </a:rPr>
              <a:t>Cette évolution implique de légers changements notamment dans la configuration.</a:t>
            </a:r>
          </a:p>
          <a:p>
            <a:pPr lvl="1"/>
            <a:endParaRPr lang="fr-FR" sz="1600" b="1" dirty="0">
              <a:latin typeface="Barlow" panose="00000500000000000000" pitchFamily="2" charset="0"/>
            </a:endParaRPr>
          </a:p>
        </p:txBody>
      </p:sp>
    </p:spTree>
    <p:extLst>
      <p:ext uri="{BB962C8B-B14F-4D97-AF65-F5344CB8AC3E}">
        <p14:creationId xmlns:p14="http://schemas.microsoft.com/office/powerpoint/2010/main" val="770430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0F22D-9955-F437-5EA8-45639C3DDE53}"/>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791E06D2-20B9-1C74-C392-2F56D00034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6303108"/>
            <a:ext cx="12192000" cy="554892"/>
          </a:xfrm>
          <a:prstGeom prst="rect">
            <a:avLst/>
          </a:prstGeom>
        </p:spPr>
      </p:pic>
      <p:sp>
        <p:nvSpPr>
          <p:cNvPr id="2" name="Titre 1">
            <a:extLst>
              <a:ext uri="{FF2B5EF4-FFF2-40B4-BE49-F238E27FC236}">
                <a16:creationId xmlns:a16="http://schemas.microsoft.com/office/drawing/2014/main" id="{6B83FE37-FACE-3AAE-80BE-63BBA615FE9E}"/>
              </a:ext>
            </a:extLst>
          </p:cNvPr>
          <p:cNvSpPr>
            <a:spLocks noGrp="1"/>
          </p:cNvSpPr>
          <p:nvPr>
            <p:ph type="ctrTitle"/>
          </p:nvPr>
        </p:nvSpPr>
        <p:spPr>
          <a:xfrm>
            <a:off x="385420" y="184875"/>
            <a:ext cx="5301278" cy="2958919"/>
          </a:xfrm>
        </p:spPr>
        <p:txBody>
          <a:bodyPr>
            <a:normAutofit/>
          </a:bodyPr>
          <a:lstStyle/>
          <a:p>
            <a:r>
              <a:rPr lang="fr-FR" sz="3600" b="1" dirty="0">
                <a:solidFill>
                  <a:srgbClr val="E3A633"/>
                </a:solidFill>
                <a:effectLst>
                  <a:outerShdw blurRad="38100" dist="38100" dir="2700000" algn="tl">
                    <a:srgbClr val="000000">
                      <a:alpha val="43137"/>
                    </a:srgbClr>
                  </a:outerShdw>
                </a:effectLst>
                <a:latin typeface="Barlow" panose="00000500000000000000" pitchFamily="2" charset="0"/>
              </a:rPr>
              <a:t>Focus : le nouvel entretien de formation</a:t>
            </a:r>
          </a:p>
        </p:txBody>
      </p:sp>
      <p:graphicFrame>
        <p:nvGraphicFramePr>
          <p:cNvPr id="3" name="Diagramme 2">
            <a:extLst>
              <a:ext uri="{FF2B5EF4-FFF2-40B4-BE49-F238E27FC236}">
                <a16:creationId xmlns:a16="http://schemas.microsoft.com/office/drawing/2014/main" id="{D3A6225D-A028-DDCD-5084-06CF5D252A20}"/>
              </a:ext>
            </a:extLst>
          </p:cNvPr>
          <p:cNvGraphicFramePr/>
          <p:nvPr>
            <p:extLst>
              <p:ext uri="{D42A27DB-BD31-4B8C-83A1-F6EECF244321}">
                <p14:modId xmlns:p14="http://schemas.microsoft.com/office/powerpoint/2010/main" val="826274499"/>
              </p:ext>
            </p:extLst>
          </p:nvPr>
        </p:nvGraphicFramePr>
        <p:xfrm>
          <a:off x="794722" y="1077966"/>
          <a:ext cx="4918167" cy="26362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ZoneTexte 6">
            <a:extLst>
              <a:ext uri="{FF2B5EF4-FFF2-40B4-BE49-F238E27FC236}">
                <a16:creationId xmlns:a16="http://schemas.microsoft.com/office/drawing/2014/main" id="{A6234E89-0790-F0AE-29F3-F84B3D858D20}"/>
              </a:ext>
            </a:extLst>
          </p:cNvPr>
          <p:cNvSpPr txBox="1"/>
          <p:nvPr/>
        </p:nvSpPr>
        <p:spPr>
          <a:xfrm>
            <a:off x="912521" y="1388966"/>
            <a:ext cx="11185565" cy="738664"/>
          </a:xfrm>
          <a:prstGeom prst="rect">
            <a:avLst/>
          </a:prstGeom>
          <a:noFill/>
        </p:spPr>
        <p:txBody>
          <a:bodyPr wrap="square" rtlCol="0">
            <a:spAutoFit/>
          </a:bodyPr>
          <a:lstStyle/>
          <a:p>
            <a:endParaRPr lang="fr-FR" sz="1400" dirty="0">
              <a:latin typeface="Barlow" panose="00000500000000000000" pitchFamily="2" charset="0"/>
            </a:endParaRPr>
          </a:p>
          <a:p>
            <a:endParaRPr lang="fr-FR" sz="1400" dirty="0">
              <a:latin typeface="Barlow" panose="00000500000000000000" pitchFamily="2" charset="0"/>
            </a:endParaRPr>
          </a:p>
          <a:p>
            <a:endParaRPr lang="fr-FR" sz="1400" dirty="0">
              <a:latin typeface="Barlow" panose="00000500000000000000" pitchFamily="2" charset="0"/>
            </a:endParaRPr>
          </a:p>
        </p:txBody>
      </p:sp>
      <p:pic>
        <p:nvPicPr>
          <p:cNvPr id="9" name="Image 8">
            <a:extLst>
              <a:ext uri="{FF2B5EF4-FFF2-40B4-BE49-F238E27FC236}">
                <a16:creationId xmlns:a16="http://schemas.microsoft.com/office/drawing/2014/main" id="{EB5FD020-3625-05AB-733C-865D1E6438D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33651" y="76680"/>
            <a:ext cx="2715150" cy="6134228"/>
          </a:xfrm>
          <a:prstGeom prst="rect">
            <a:avLst/>
          </a:prstGeom>
        </p:spPr>
      </p:pic>
    </p:spTree>
    <p:extLst>
      <p:ext uri="{BB962C8B-B14F-4D97-AF65-F5344CB8AC3E}">
        <p14:creationId xmlns:p14="http://schemas.microsoft.com/office/powerpoint/2010/main" val="2538276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75BBD-E8E2-98EC-3818-9D2E3330ECCD}"/>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47B247EE-A1C0-E75C-6AEE-8A030D4CB1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6303108"/>
            <a:ext cx="12192000" cy="554892"/>
          </a:xfrm>
          <a:prstGeom prst="rect">
            <a:avLst/>
          </a:prstGeom>
        </p:spPr>
      </p:pic>
      <p:sp>
        <p:nvSpPr>
          <p:cNvPr id="2" name="Titre 1">
            <a:extLst>
              <a:ext uri="{FF2B5EF4-FFF2-40B4-BE49-F238E27FC236}">
                <a16:creationId xmlns:a16="http://schemas.microsoft.com/office/drawing/2014/main" id="{3FD23FDF-5A88-6787-FF17-68FB8778321C}"/>
              </a:ext>
            </a:extLst>
          </p:cNvPr>
          <p:cNvSpPr>
            <a:spLocks noGrp="1"/>
          </p:cNvSpPr>
          <p:nvPr>
            <p:ph type="ctrTitle"/>
          </p:nvPr>
        </p:nvSpPr>
        <p:spPr>
          <a:xfrm>
            <a:off x="219956" y="-128528"/>
            <a:ext cx="11961091" cy="780329"/>
          </a:xfrm>
        </p:spPr>
        <p:txBody>
          <a:bodyPr>
            <a:normAutofit/>
          </a:bodyPr>
          <a:lstStyle/>
          <a:p>
            <a:r>
              <a:rPr lang="fr-FR" sz="3600" b="1" dirty="0">
                <a:solidFill>
                  <a:srgbClr val="E3A633"/>
                </a:solidFill>
                <a:effectLst>
                  <a:outerShdw blurRad="38100" dist="38100" dir="2700000" algn="tl">
                    <a:srgbClr val="000000">
                      <a:alpha val="43137"/>
                    </a:srgbClr>
                  </a:outerShdw>
                </a:effectLst>
                <a:latin typeface="Barlow" panose="00000500000000000000" pitchFamily="2" charset="0"/>
              </a:rPr>
              <a:t>Focus : le nouvel entretien de formation</a:t>
            </a:r>
          </a:p>
        </p:txBody>
      </p:sp>
      <p:graphicFrame>
        <p:nvGraphicFramePr>
          <p:cNvPr id="3" name="Diagramme 2">
            <a:extLst>
              <a:ext uri="{FF2B5EF4-FFF2-40B4-BE49-F238E27FC236}">
                <a16:creationId xmlns:a16="http://schemas.microsoft.com/office/drawing/2014/main" id="{7A83FF14-0508-0709-CD4A-C3F4DF6444DB}"/>
              </a:ext>
            </a:extLst>
          </p:cNvPr>
          <p:cNvGraphicFramePr/>
          <p:nvPr/>
        </p:nvGraphicFramePr>
        <p:xfrm>
          <a:off x="1177833" y="1256490"/>
          <a:ext cx="10045339" cy="180529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ZoneTexte 6">
            <a:extLst>
              <a:ext uri="{FF2B5EF4-FFF2-40B4-BE49-F238E27FC236}">
                <a16:creationId xmlns:a16="http://schemas.microsoft.com/office/drawing/2014/main" id="{0F63B3C8-6559-2D11-9FE8-E907E943E533}"/>
              </a:ext>
            </a:extLst>
          </p:cNvPr>
          <p:cNvSpPr txBox="1"/>
          <p:nvPr/>
        </p:nvSpPr>
        <p:spPr>
          <a:xfrm>
            <a:off x="433548" y="685293"/>
            <a:ext cx="11758452" cy="6494085"/>
          </a:xfrm>
          <a:prstGeom prst="rect">
            <a:avLst/>
          </a:prstGeom>
          <a:noFill/>
        </p:spPr>
        <p:txBody>
          <a:bodyPr wrap="square" rtlCol="0">
            <a:spAutoFit/>
          </a:bodyPr>
          <a:lstStyle/>
          <a:p>
            <a:r>
              <a:rPr lang="fr-FR" sz="1300" b="1" dirty="0">
                <a:solidFill>
                  <a:srgbClr val="333160"/>
                </a:solidFill>
                <a:latin typeface="Barlow" panose="00000500000000000000" pitchFamily="2" charset="0"/>
              </a:rPr>
              <a:t>Quel est cet entretien ?</a:t>
            </a:r>
          </a:p>
          <a:p>
            <a:r>
              <a:rPr lang="fr-FR" sz="1300" dirty="0">
                <a:latin typeface="Barlow" panose="00000500000000000000" pitchFamily="2" charset="0"/>
              </a:rPr>
              <a:t>→ Ce nouvel entretien est mis en place par le décret n°2026-366 du 7 mai 2026 à compter du 1er août 2026. Il est régi par les articles R. 421-4 à R.421-7 du CGFP. Il y est prévu que "L'agent public bénéficie chaque année d'un entretien de formation avec son supérieur hiérarchique direct visant à déterminer ses besoins de formation au vu des objectifs qui lui sont fixées et de son projet professionnel.</a:t>
            </a:r>
            <a:br>
              <a:rPr lang="fr-FR" sz="1300" dirty="0">
                <a:latin typeface="Barlow" panose="00000500000000000000" pitchFamily="2" charset="0"/>
              </a:rPr>
            </a:br>
            <a:r>
              <a:rPr lang="fr-FR" sz="1300" dirty="0">
                <a:latin typeface="Barlow" panose="00000500000000000000" pitchFamily="2" charset="0"/>
              </a:rPr>
              <a:t>Cet entretien, distinct de l'entretien professionnel mentionné à l'article </a:t>
            </a:r>
            <a:r>
              <a:rPr lang="fr-FR" sz="1300" dirty="0">
                <a:latin typeface="Barlow" panose="00000500000000000000" pitchFamily="2" charset="0"/>
                <a:hlinkClick r:id="rId9" tooltip="Code général de la fonction publique - art. L521-4 (V)"/>
              </a:rPr>
              <a:t>L. 521-4</a:t>
            </a:r>
            <a:r>
              <a:rPr lang="fr-FR" sz="1300" dirty="0">
                <a:latin typeface="Barlow" panose="00000500000000000000" pitchFamily="2" charset="0"/>
              </a:rPr>
              <a:t>, a lieu suivant la même périodicité et peut lui être associé."</a:t>
            </a:r>
            <a:br>
              <a:rPr lang="fr-FR" sz="1300" dirty="0">
                <a:latin typeface="Barlow" panose="00000500000000000000" pitchFamily="2" charset="0"/>
              </a:rPr>
            </a:br>
            <a:endParaRPr lang="fr-FR" sz="1300" dirty="0">
              <a:latin typeface="Barlow" panose="00000500000000000000" pitchFamily="2" charset="0"/>
            </a:endParaRPr>
          </a:p>
          <a:p>
            <a:r>
              <a:rPr lang="fr-FR" sz="1300" b="1" dirty="0">
                <a:solidFill>
                  <a:srgbClr val="333160"/>
                </a:solidFill>
                <a:latin typeface="Barlow" panose="00000500000000000000" pitchFamily="2" charset="0"/>
              </a:rPr>
              <a:t>Quel est le contenu de cet entretien ? </a:t>
            </a:r>
          </a:p>
          <a:p>
            <a:r>
              <a:rPr lang="fr-FR" sz="1300" dirty="0">
                <a:latin typeface="Barlow" panose="00000500000000000000" pitchFamily="2" charset="0"/>
              </a:rPr>
              <a:t>→ "L'entretien de formation a pour objet de :</a:t>
            </a:r>
          </a:p>
          <a:p>
            <a:r>
              <a:rPr lang="fr-FR" sz="1300" dirty="0">
                <a:latin typeface="Barlow" panose="00000500000000000000" pitchFamily="2" charset="0"/>
              </a:rPr>
              <a:t>1° Rappeler les suites données aux demandes antérieures de formation de l'agent ;</a:t>
            </a:r>
            <a:br>
              <a:rPr lang="fr-FR" sz="1300" dirty="0">
                <a:latin typeface="Barlow" panose="00000500000000000000" pitchFamily="2" charset="0"/>
              </a:rPr>
            </a:br>
            <a:r>
              <a:rPr lang="fr-FR" sz="1300" dirty="0">
                <a:latin typeface="Barlow" panose="00000500000000000000" pitchFamily="2" charset="0"/>
              </a:rPr>
              <a:t>2° Discuter des actions de formation qui apparaissent nécessaires pour la nouvelle période en fonction des missions de l'agent et de ses perspectives professionnelles ;</a:t>
            </a:r>
            <a:br>
              <a:rPr lang="fr-FR" sz="1300" dirty="0">
                <a:latin typeface="Barlow" panose="00000500000000000000" pitchFamily="2" charset="0"/>
              </a:rPr>
            </a:br>
            <a:r>
              <a:rPr lang="fr-FR" sz="1300" dirty="0">
                <a:latin typeface="Barlow" panose="00000500000000000000" pitchFamily="2" charset="0"/>
              </a:rPr>
              <a:t>3° Permettre à l'agent de présenter ses demandes en matière de préparation aux concours, de validation des acquis de l'expérience, de bilan de compétences et de période de professionnalisation.‘’</a:t>
            </a:r>
          </a:p>
          <a:p>
            <a:endParaRPr lang="fr-FR" sz="1300" dirty="0">
              <a:latin typeface="Barlow" panose="00000500000000000000" pitchFamily="2" charset="0"/>
            </a:endParaRPr>
          </a:p>
          <a:p>
            <a:r>
              <a:rPr lang="fr-FR" sz="1300" b="1" dirty="0">
                <a:solidFill>
                  <a:srgbClr val="333160"/>
                </a:solidFill>
                <a:latin typeface="Barlow" panose="00000500000000000000" pitchFamily="2" charset="0"/>
              </a:rPr>
              <a:t>Est-il nécessaire de rédiger un compte-rendu ? </a:t>
            </a:r>
          </a:p>
          <a:p>
            <a:r>
              <a:rPr lang="fr-FR" sz="1300" dirty="0">
                <a:latin typeface="Barlow" panose="00000500000000000000" pitchFamily="2" charset="0"/>
              </a:rPr>
              <a:t>→ Oui : "Un compte rendu de l'entretien de formation est établi sous la responsabilité du supérieur hiérarchique direct.</a:t>
            </a:r>
            <a:br>
              <a:rPr lang="fr-FR" sz="1300" dirty="0">
                <a:latin typeface="Barlow" panose="00000500000000000000" pitchFamily="2" charset="0"/>
              </a:rPr>
            </a:br>
            <a:r>
              <a:rPr lang="fr-FR" sz="1300" dirty="0">
                <a:latin typeface="Barlow" panose="00000500000000000000" pitchFamily="2" charset="0"/>
              </a:rPr>
              <a:t>Les objectifs de formation proposés pour l'agent y sont inscrits. L'agent en reçoit communication et peut y ajouter ses observations.</a:t>
            </a:r>
            <a:br>
              <a:rPr lang="fr-FR" sz="1300" dirty="0">
                <a:latin typeface="Barlow" panose="00000500000000000000" pitchFamily="2" charset="0"/>
              </a:rPr>
            </a:br>
            <a:r>
              <a:rPr lang="fr-FR" sz="1300" dirty="0">
                <a:latin typeface="Barlow" panose="00000500000000000000" pitchFamily="2" charset="0"/>
              </a:rPr>
              <a:t>Ce compte rendu, distinct du compte rendu de l'entretien professionnel mentionné à l'article </a:t>
            </a:r>
            <a:r>
              <a:rPr lang="fr-FR" sz="1300" dirty="0">
                <a:latin typeface="Barlow" panose="00000500000000000000" pitchFamily="2" charset="0"/>
                <a:hlinkClick r:id="rId9" tooltip="Code général de la fonction publique - art. L521-4 (V)"/>
              </a:rPr>
              <a:t>L. 521-4</a:t>
            </a:r>
            <a:r>
              <a:rPr lang="fr-FR" sz="1300" dirty="0">
                <a:latin typeface="Barlow" panose="00000500000000000000" pitchFamily="2" charset="0"/>
              </a:rPr>
              <a:t>, est versé à son dossier."</a:t>
            </a:r>
          </a:p>
          <a:p>
            <a:r>
              <a:rPr lang="fr-FR" sz="1300" dirty="0">
                <a:latin typeface="Barlow" panose="00000500000000000000" pitchFamily="2" charset="0"/>
              </a:rPr>
              <a:t>"L'agent est informé par son supérieur hiérarchique direct des suites données à son entretien de formation.</a:t>
            </a:r>
            <a:br>
              <a:rPr lang="fr-FR" sz="1300" dirty="0">
                <a:latin typeface="Barlow" panose="00000500000000000000" pitchFamily="2" charset="0"/>
              </a:rPr>
            </a:br>
            <a:r>
              <a:rPr lang="fr-FR" sz="1300" dirty="0">
                <a:latin typeface="Barlow" panose="00000500000000000000" pitchFamily="2" charset="0"/>
              </a:rPr>
              <a:t>Les refus opposés aux demandes de formation présentées à l'occasion de l'entretien de formation sont motivés. »</a:t>
            </a:r>
          </a:p>
          <a:p>
            <a:endParaRPr lang="fr-FR" sz="1300" dirty="0">
              <a:latin typeface="Barlow" panose="00000500000000000000" pitchFamily="2" charset="0"/>
            </a:endParaRPr>
          </a:p>
          <a:p>
            <a:r>
              <a:rPr lang="fr-FR" sz="1300" b="1" dirty="0">
                <a:solidFill>
                  <a:srgbClr val="CB4158"/>
                </a:solidFill>
                <a:latin typeface="Barlow" panose="00000500000000000000" pitchFamily="2" charset="0"/>
              </a:rPr>
              <a:t>►  L'employeur doit à présent prévoir chaque année un entretien relatif à la formation distinct de l'entretien professionnel. </a:t>
            </a:r>
          </a:p>
          <a:p>
            <a:endParaRPr lang="fr-FR" sz="1300" b="1" dirty="0">
              <a:solidFill>
                <a:srgbClr val="CB4158"/>
              </a:solidFill>
              <a:latin typeface="Barlow" panose="00000500000000000000" pitchFamily="2" charset="0"/>
            </a:endParaRPr>
          </a:p>
          <a:p>
            <a:r>
              <a:rPr lang="fr-FR" sz="1300" b="1" dirty="0">
                <a:solidFill>
                  <a:srgbClr val="CB4158"/>
                </a:solidFill>
                <a:latin typeface="Barlow" panose="00000500000000000000" pitchFamily="2" charset="0"/>
              </a:rPr>
              <a:t>Toutefois, il est possible d'associer ces deux entretiens (l'un à la suite de l'autre) mais avec deux comptes-rendus d'entretien.</a:t>
            </a:r>
            <a:r>
              <a:rPr lang="fr-FR" sz="1300" dirty="0">
                <a:solidFill>
                  <a:srgbClr val="CB4158"/>
                </a:solidFill>
                <a:latin typeface="Barlow" panose="00000500000000000000" pitchFamily="2" charset="0"/>
              </a:rPr>
              <a:t> </a:t>
            </a:r>
          </a:p>
          <a:p>
            <a:endParaRPr lang="fr-FR" sz="1300" dirty="0">
              <a:latin typeface="Barlow" panose="00000500000000000000" pitchFamily="2" charset="0"/>
            </a:endParaRPr>
          </a:p>
          <a:p>
            <a:r>
              <a:rPr lang="fr-FR" sz="1300" dirty="0">
                <a:latin typeface="Barlow" panose="00000500000000000000" pitchFamily="2" charset="0"/>
              </a:rPr>
              <a:t>Auparavant, la partie relative à la formation était intégrée à l'entretien professionnel (souhaits de l'agent, proposition du responsable) mais il manquait les suites données aux demandes antérieures de l'agent. </a:t>
            </a:r>
          </a:p>
          <a:p>
            <a:endParaRPr lang="fr-FR" sz="1300" dirty="0">
              <a:latin typeface="Barlow" panose="00000500000000000000" pitchFamily="2" charset="0"/>
            </a:endParaRPr>
          </a:p>
          <a:p>
            <a:endParaRPr lang="fr-FR" sz="1300" dirty="0">
              <a:latin typeface="Barlow" panose="00000500000000000000" pitchFamily="2" charset="0"/>
            </a:endParaRPr>
          </a:p>
          <a:p>
            <a:endParaRPr lang="fr-FR" sz="1300" dirty="0">
              <a:latin typeface="Barlow" panose="00000500000000000000" pitchFamily="2" charset="0"/>
            </a:endParaRPr>
          </a:p>
          <a:p>
            <a:endParaRPr lang="fr-FR" sz="1300" dirty="0">
              <a:latin typeface="Barlow" panose="00000500000000000000" pitchFamily="2" charset="0"/>
            </a:endParaRPr>
          </a:p>
          <a:p>
            <a:endParaRPr lang="fr-FR" sz="1300" dirty="0">
              <a:latin typeface="Barlow" panose="00000500000000000000" pitchFamily="2" charset="0"/>
            </a:endParaRPr>
          </a:p>
        </p:txBody>
      </p:sp>
    </p:spTree>
    <p:extLst>
      <p:ext uri="{BB962C8B-B14F-4D97-AF65-F5344CB8AC3E}">
        <p14:creationId xmlns:p14="http://schemas.microsoft.com/office/powerpoint/2010/main" val="1283992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327E47B-AAC0-DCF1-9B0C-618C56B4C4B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6303108"/>
            <a:ext cx="12192000" cy="554892"/>
          </a:xfrm>
          <a:prstGeom prst="rect">
            <a:avLst/>
          </a:prstGeom>
        </p:spPr>
      </p:pic>
      <p:pic>
        <p:nvPicPr>
          <p:cNvPr id="3" name="Image 2">
            <a:extLst>
              <a:ext uri="{FF2B5EF4-FFF2-40B4-BE49-F238E27FC236}">
                <a16:creationId xmlns:a16="http://schemas.microsoft.com/office/drawing/2014/main" id="{A8F3063A-BEF8-AB9A-84A1-2617B5C151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170" y="1666932"/>
            <a:ext cx="4572000"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a:extLst>
              <a:ext uri="{FF2B5EF4-FFF2-40B4-BE49-F238E27FC236}">
                <a16:creationId xmlns:a16="http://schemas.microsoft.com/office/drawing/2014/main" id="{DA736399-24A6-CE77-4671-A3B43055EB92}"/>
              </a:ext>
            </a:extLst>
          </p:cNvPr>
          <p:cNvSpPr>
            <a:spLocks noChangeArrowheads="1"/>
          </p:cNvSpPr>
          <p:nvPr/>
        </p:nvSpPr>
        <p:spPr bwMode="auto">
          <a:xfrm>
            <a:off x="2634276" y="3105834"/>
            <a:ext cx="66876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fr-FR" altLang="fr-FR" b="1" baseline="30000" dirty="0">
                <a:solidFill>
                  <a:srgbClr val="3F2270"/>
                </a:solidFill>
                <a:latin typeface="Myriad Pro" pitchFamily="34" charset="0"/>
              </a:rPr>
              <a:t>CENTRE DE GESTION DE LA FONCTION PUBLIQUE TERRITORIALE DES VOSGES</a:t>
            </a:r>
          </a:p>
          <a:p>
            <a:pPr algn="ctr" eaLnBrk="1" hangingPunct="1"/>
            <a:r>
              <a:rPr lang="fr-FR" altLang="fr-FR" b="1" baseline="30000" dirty="0">
                <a:solidFill>
                  <a:srgbClr val="3F2270"/>
                </a:solidFill>
                <a:latin typeface="Myriad Pro" pitchFamily="34" charset="0"/>
              </a:rPr>
              <a:t>1, Chemin de l’orée du bois 88390 UXEGNEY</a:t>
            </a:r>
          </a:p>
          <a:p>
            <a:pPr algn="ctr" eaLnBrk="1" hangingPunct="1"/>
            <a:r>
              <a:rPr lang="fr-FR" altLang="fr-FR" baseline="30000" dirty="0">
                <a:solidFill>
                  <a:srgbClr val="3F2270"/>
                </a:solidFill>
                <a:latin typeface="Myriad Pro" pitchFamily="34" charset="0"/>
              </a:rPr>
              <a:t>Tél : 03 29 35 63 10 • Fax : 03 29 35 50 72 • https://88.cdgplus.fr • cdg88@cdg88.fr</a:t>
            </a:r>
          </a:p>
        </p:txBody>
      </p:sp>
    </p:spTree>
    <p:extLst>
      <p:ext uri="{BB962C8B-B14F-4D97-AF65-F5344CB8AC3E}">
        <p14:creationId xmlns:p14="http://schemas.microsoft.com/office/powerpoint/2010/main" val="108621088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3218</TotalTime>
  <Words>1543</Words>
  <Application>Microsoft Office PowerPoint</Application>
  <PresentationFormat>Grand écran</PresentationFormat>
  <Paragraphs>96</Paragraphs>
  <Slides>9</Slides>
  <Notes>7</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9</vt:i4>
      </vt:variant>
    </vt:vector>
  </HeadingPairs>
  <TitlesOfParts>
    <vt:vector size="16" baseType="lpstr">
      <vt:lpstr>Arial</vt:lpstr>
      <vt:lpstr>Barlow</vt:lpstr>
      <vt:lpstr>Calibri</vt:lpstr>
      <vt:lpstr>Calibri Light</vt:lpstr>
      <vt:lpstr>Myriad Pro</vt:lpstr>
      <vt:lpstr>Wingdings</vt:lpstr>
      <vt:lpstr>Thème Office</vt:lpstr>
      <vt:lpstr>Actualités juridiques d’octobre 2026 Focus sur le nouvel entretien de formation</vt:lpstr>
      <vt:lpstr>Parutions</vt:lpstr>
      <vt:lpstr>Questions Parlementaires</vt:lpstr>
      <vt:lpstr>Présentation PowerPoint</vt:lpstr>
      <vt:lpstr>Avez-vous remarqué ? </vt:lpstr>
      <vt:lpstr>Allez-vous remarquer ? </vt:lpstr>
      <vt:lpstr>Focus : le nouvel entretien de formation</vt:lpstr>
      <vt:lpstr>Focus : le nouvel entretien de formation</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Compétences Commission Consultative Paritaires</dc:title>
  <dc:creator>Emilie KARM</dc:creator>
  <cp:lastModifiedBy>Claire FUSIER</cp:lastModifiedBy>
  <cp:revision>164</cp:revision>
  <dcterms:created xsi:type="dcterms:W3CDTF">2023-01-16T10:03:30Z</dcterms:created>
  <dcterms:modified xsi:type="dcterms:W3CDTF">2026-10-26T15:05:08Z</dcterms:modified>
</cp:coreProperties>
</file>