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1" d="100"/>
          <a:sy n="121" d="100"/>
        </p:scale>
        <p:origin x="4002" y="7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059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 ~30 s</a:t>
            </a:r>
          </a:p>
          <a:p>
            <a:endParaRPr dirty="0"/>
          </a:p>
          <a:p>
            <a:r>
              <a:rPr dirty="0"/>
              <a:t>Bonjour à </a:t>
            </a:r>
            <a:r>
              <a:rPr dirty="0" err="1"/>
              <a:t>toutes</a:t>
            </a:r>
            <a:r>
              <a:rPr dirty="0"/>
              <a:t> et à </a:t>
            </a:r>
            <a:r>
              <a:rPr dirty="0" err="1"/>
              <a:t>tous</a:t>
            </a:r>
            <a:r>
              <a:rPr dirty="0"/>
              <a:t>, et merci d'être </a:t>
            </a:r>
            <a:r>
              <a:rPr dirty="0" err="1"/>
              <a:t>là</a:t>
            </a:r>
            <a:r>
              <a:rPr dirty="0"/>
              <a:t> </a:t>
            </a:r>
            <a:r>
              <a:rPr dirty="0" err="1"/>
              <a:t>en</a:t>
            </a:r>
            <a:r>
              <a:rPr dirty="0"/>
              <a:t> </a:t>
            </a:r>
            <a:r>
              <a:rPr dirty="0" err="1"/>
              <a:t>visio</a:t>
            </a:r>
            <a:r>
              <a:rPr dirty="0"/>
              <a:t>.</a:t>
            </a:r>
          </a:p>
          <a:p>
            <a:r>
              <a:rPr dirty="0"/>
              <a:t>Je </a:t>
            </a:r>
            <a:r>
              <a:rPr dirty="0" err="1"/>
              <a:t>vais</a:t>
            </a:r>
            <a:r>
              <a:rPr dirty="0"/>
              <a:t> vous </a:t>
            </a:r>
            <a:r>
              <a:rPr dirty="0" err="1"/>
              <a:t>présenter</a:t>
            </a:r>
            <a:r>
              <a:rPr dirty="0"/>
              <a:t> </a:t>
            </a:r>
            <a:r>
              <a:rPr dirty="0" err="1"/>
              <a:t>en</a:t>
            </a:r>
            <a:r>
              <a:rPr dirty="0"/>
              <a:t> </a:t>
            </a:r>
            <a:r>
              <a:rPr dirty="0" err="1"/>
              <a:t>une</a:t>
            </a:r>
            <a:r>
              <a:rPr dirty="0"/>
              <a:t> douzaine de minutes le </a:t>
            </a:r>
            <a:r>
              <a:rPr dirty="0" err="1"/>
              <a:t>projet</a:t>
            </a:r>
            <a:r>
              <a:rPr dirty="0"/>
              <a:t> « </a:t>
            </a:r>
            <a:r>
              <a:rPr dirty="0" err="1"/>
              <a:t>boîte</a:t>
            </a:r>
            <a:r>
              <a:rPr dirty="0"/>
              <a:t> à </a:t>
            </a:r>
            <a:r>
              <a:rPr dirty="0" err="1"/>
              <a:t>outils</a:t>
            </a:r>
            <a:r>
              <a:rPr dirty="0"/>
              <a:t> de </a:t>
            </a:r>
            <a:r>
              <a:rPr dirty="0" err="1"/>
              <a:t>l'ATSEM</a:t>
            </a:r>
            <a:r>
              <a:rPr dirty="0"/>
              <a:t> », </a:t>
            </a:r>
            <a:r>
              <a:rPr dirty="0" err="1"/>
              <a:t>mené</a:t>
            </a:r>
            <a:r>
              <a:rPr dirty="0"/>
              <a:t> avec la F3SCT, les </a:t>
            </a:r>
            <a:r>
              <a:rPr dirty="0" err="1"/>
              <a:t>conseillers</a:t>
            </a:r>
            <a:r>
              <a:rPr dirty="0"/>
              <a:t> de </a:t>
            </a:r>
            <a:r>
              <a:rPr dirty="0" err="1"/>
              <a:t>prévention</a:t>
            </a:r>
            <a:r>
              <a:rPr dirty="0"/>
              <a:t> du CDG, des </a:t>
            </a:r>
            <a:r>
              <a:rPr dirty="0" err="1"/>
              <a:t>ergonomes</a:t>
            </a:r>
            <a:r>
              <a:rPr dirty="0"/>
              <a:t> et des </a:t>
            </a:r>
            <a:r>
              <a:rPr dirty="0" err="1"/>
              <a:t>psychologues</a:t>
            </a:r>
            <a:r>
              <a:rPr dirty="0"/>
              <a:t> du travail.</a:t>
            </a:r>
          </a:p>
          <a:p>
            <a:r>
              <a:rPr dirty="0" err="1"/>
              <a:t>L'idée</a:t>
            </a:r>
            <a:r>
              <a:rPr dirty="0"/>
              <a:t> de </a:t>
            </a:r>
            <a:r>
              <a:rPr dirty="0" err="1"/>
              <a:t>départ</a:t>
            </a:r>
            <a:r>
              <a:rPr dirty="0"/>
              <a:t> est simple : ne pas </a:t>
            </a:r>
            <a:r>
              <a:rPr dirty="0" err="1"/>
              <a:t>rendre</a:t>
            </a:r>
            <a:r>
              <a:rPr dirty="0"/>
              <a:t> un rapport de plus, </a:t>
            </a:r>
            <a:r>
              <a:rPr dirty="0" err="1"/>
              <a:t>mais</a:t>
            </a:r>
            <a:r>
              <a:rPr dirty="0"/>
              <a:t> </a:t>
            </a:r>
            <a:r>
              <a:rPr dirty="0" err="1"/>
              <a:t>remettre</a:t>
            </a:r>
            <a:r>
              <a:rPr dirty="0"/>
              <a:t> des </a:t>
            </a:r>
            <a:r>
              <a:rPr dirty="0" err="1"/>
              <a:t>outils</a:t>
            </a:r>
            <a:r>
              <a:rPr dirty="0"/>
              <a:t> </a:t>
            </a:r>
            <a:r>
              <a:rPr dirty="0" err="1"/>
              <a:t>concrets</a:t>
            </a:r>
            <a:r>
              <a:rPr dirty="0"/>
              <a:t>, </a:t>
            </a:r>
            <a:r>
              <a:rPr dirty="0" err="1"/>
              <a:t>utilisables</a:t>
            </a:r>
            <a:r>
              <a:rPr dirty="0"/>
              <a:t> </a:t>
            </a:r>
            <a:r>
              <a:rPr dirty="0" err="1"/>
              <a:t>dès</a:t>
            </a:r>
            <a:r>
              <a:rPr dirty="0"/>
              <a:t> </a:t>
            </a:r>
            <a:r>
              <a:rPr dirty="0" err="1"/>
              <a:t>demain</a:t>
            </a:r>
            <a:r>
              <a:rPr dirty="0"/>
              <a:t> dans </a:t>
            </a:r>
            <a:r>
              <a:rPr dirty="0" err="1"/>
              <a:t>une</a:t>
            </a:r>
            <a:r>
              <a:rPr dirty="0"/>
              <a:t> </a:t>
            </a:r>
            <a:r>
              <a:rPr dirty="0" err="1"/>
              <a:t>collectivité</a:t>
            </a:r>
            <a:r>
              <a:rPr dirty="0"/>
              <a:t>.</a:t>
            </a:r>
          </a:p>
          <a:p>
            <a:r>
              <a:rPr dirty="0"/>
              <a:t>Je ne </a:t>
            </a:r>
            <a:r>
              <a:rPr dirty="0" err="1"/>
              <a:t>vais</a:t>
            </a:r>
            <a:r>
              <a:rPr dirty="0"/>
              <a:t> pas </a:t>
            </a:r>
            <a:r>
              <a:rPr dirty="0" err="1"/>
              <a:t>détailler</a:t>
            </a:r>
            <a:r>
              <a:rPr dirty="0"/>
              <a:t> les fiches </a:t>
            </a:r>
            <a:r>
              <a:rPr dirty="0" err="1"/>
              <a:t>une</a:t>
            </a:r>
            <a:r>
              <a:rPr dirty="0"/>
              <a:t> par </a:t>
            </a:r>
            <a:r>
              <a:rPr dirty="0" err="1"/>
              <a:t>une</a:t>
            </a:r>
            <a:r>
              <a:rPr dirty="0"/>
              <a:t> : je vous </a:t>
            </a:r>
            <a:r>
              <a:rPr dirty="0" err="1"/>
              <a:t>présente</a:t>
            </a:r>
            <a:r>
              <a:rPr dirty="0"/>
              <a:t> le </a:t>
            </a:r>
            <a:r>
              <a:rPr dirty="0" err="1"/>
              <a:t>projet</a:t>
            </a:r>
            <a:r>
              <a:rPr dirty="0"/>
              <a:t>, la façon </a:t>
            </a:r>
            <a:r>
              <a:rPr dirty="0" err="1"/>
              <a:t>dont</a:t>
            </a:r>
            <a:r>
              <a:rPr dirty="0"/>
              <a:t> il a </a:t>
            </a:r>
            <a:r>
              <a:rPr dirty="0" err="1"/>
              <a:t>été</a:t>
            </a:r>
            <a:r>
              <a:rPr dirty="0"/>
              <a:t> </a:t>
            </a:r>
            <a:r>
              <a:rPr dirty="0" err="1"/>
              <a:t>construit</a:t>
            </a:r>
            <a:r>
              <a:rPr dirty="0"/>
              <a:t>, et surtout comment vous </a:t>
            </a:r>
            <a:r>
              <a:rPr dirty="0" err="1"/>
              <a:t>servir</a:t>
            </a:r>
            <a:r>
              <a:rPr dirty="0"/>
              <a:t> </a:t>
            </a:r>
            <a:r>
              <a:rPr dirty="0" err="1"/>
              <a:t>concrètement</a:t>
            </a:r>
            <a:r>
              <a:rPr dirty="0"/>
              <a:t> de la </a:t>
            </a:r>
            <a:r>
              <a:rPr dirty="0" err="1"/>
              <a:t>boîte</a:t>
            </a:r>
            <a:r>
              <a:rPr dirty="0"/>
              <a:t> à </a:t>
            </a:r>
            <a:r>
              <a:rPr dirty="0" err="1"/>
              <a:t>outils</a:t>
            </a:r>
            <a:r>
              <a:rPr dirty="0"/>
              <a:t>. Le </a:t>
            </a:r>
            <a:r>
              <a:rPr dirty="0" err="1"/>
              <a:t>détail</a:t>
            </a:r>
            <a:r>
              <a:rPr dirty="0"/>
              <a:t> est dans les fiches </a:t>
            </a:r>
            <a:r>
              <a:rPr dirty="0" err="1"/>
              <a:t>elles-mêmes</a:t>
            </a:r>
            <a:r>
              <a:rPr dirty="0"/>
              <a:t>. Les questions </a:t>
            </a:r>
            <a:r>
              <a:rPr dirty="0" err="1"/>
              <a:t>viendront</a:t>
            </a:r>
            <a:r>
              <a:rPr dirty="0"/>
              <a:t> à la fin, </a:t>
            </a:r>
            <a:r>
              <a:rPr dirty="0" err="1"/>
              <a:t>mais</a:t>
            </a:r>
            <a:r>
              <a:rPr dirty="0"/>
              <a:t> </a:t>
            </a:r>
            <a:r>
              <a:rPr dirty="0" err="1"/>
              <a:t>n'hésitez</a:t>
            </a:r>
            <a:r>
              <a:rPr dirty="0"/>
              <a:t> pas à noter </a:t>
            </a:r>
            <a:r>
              <a:rPr dirty="0" err="1"/>
              <a:t>vos</a:t>
            </a:r>
            <a:r>
              <a:rPr dirty="0"/>
              <a:t> questions dans le chat.</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 ~1 min 15</a:t>
            </a:r>
          </a:p>
          <a:p>
            <a:endParaRPr dirty="0"/>
          </a:p>
          <a:p>
            <a:r>
              <a:rPr dirty="0"/>
              <a:t>Trois raisons à </a:t>
            </a:r>
            <a:r>
              <a:rPr dirty="0" err="1"/>
              <a:t>l'origine</a:t>
            </a:r>
            <a:r>
              <a:rPr dirty="0"/>
              <a:t> du </a:t>
            </a:r>
            <a:r>
              <a:rPr dirty="0" err="1"/>
              <a:t>projet</a:t>
            </a:r>
            <a:r>
              <a:rPr dirty="0"/>
              <a:t>.</a:t>
            </a:r>
          </a:p>
          <a:p>
            <a:r>
              <a:rPr dirty="0"/>
              <a:t>1) Un métier exposé et peu </a:t>
            </a:r>
            <a:r>
              <a:rPr dirty="0" err="1"/>
              <a:t>outillé</a:t>
            </a:r>
            <a:r>
              <a:rPr dirty="0"/>
              <a:t> : port </a:t>
            </a:r>
            <a:r>
              <a:rPr dirty="0" err="1"/>
              <a:t>d'enfants</a:t>
            </a:r>
            <a:r>
              <a:rPr dirty="0"/>
              <a:t>, postures, </a:t>
            </a:r>
            <a:r>
              <a:rPr dirty="0" err="1"/>
              <a:t>produits</a:t>
            </a:r>
            <a:r>
              <a:rPr dirty="0"/>
              <a:t> </a:t>
            </a:r>
            <a:r>
              <a:rPr dirty="0" err="1"/>
              <a:t>d'entretien</a:t>
            </a:r>
            <a:r>
              <a:rPr dirty="0"/>
              <a:t>, </a:t>
            </a:r>
            <a:r>
              <a:rPr dirty="0" err="1"/>
              <a:t>mais</a:t>
            </a:r>
            <a:r>
              <a:rPr dirty="0"/>
              <a:t> </a:t>
            </a:r>
            <a:r>
              <a:rPr dirty="0" err="1"/>
              <a:t>aussi</a:t>
            </a:r>
            <a:r>
              <a:rPr dirty="0"/>
              <a:t> charge </a:t>
            </a:r>
            <a:r>
              <a:rPr dirty="0" err="1"/>
              <a:t>mentale</a:t>
            </a:r>
            <a:r>
              <a:rPr dirty="0"/>
              <a:t> et </a:t>
            </a:r>
            <a:r>
              <a:rPr dirty="0" err="1"/>
              <a:t>positionnement</a:t>
            </a:r>
            <a:r>
              <a:rPr dirty="0"/>
              <a:t> particulier entre la </a:t>
            </a:r>
            <a:r>
              <a:rPr dirty="0" err="1"/>
              <a:t>mairie</a:t>
            </a:r>
            <a:r>
              <a:rPr dirty="0"/>
              <a:t>, qui est </a:t>
            </a:r>
            <a:r>
              <a:rPr dirty="0" err="1"/>
              <a:t>l'employeur</a:t>
            </a:r>
            <a:r>
              <a:rPr dirty="0"/>
              <a:t>, et </a:t>
            </a:r>
            <a:r>
              <a:rPr dirty="0" err="1"/>
              <a:t>l'enseignant</a:t>
            </a:r>
            <a:r>
              <a:rPr dirty="0"/>
              <a:t>, qui a </a:t>
            </a:r>
            <a:r>
              <a:rPr dirty="0" err="1"/>
              <a:t>l'autorité</a:t>
            </a:r>
            <a:r>
              <a:rPr dirty="0"/>
              <a:t> </a:t>
            </a:r>
            <a:r>
              <a:rPr dirty="0" err="1"/>
              <a:t>fonctionnelle</a:t>
            </a:r>
            <a:r>
              <a:rPr dirty="0"/>
              <a:t> </a:t>
            </a:r>
            <a:r>
              <a:rPr dirty="0" err="1"/>
              <a:t>en</a:t>
            </a:r>
            <a:r>
              <a:rPr dirty="0"/>
              <a:t> </a:t>
            </a:r>
            <a:r>
              <a:rPr dirty="0" err="1"/>
              <a:t>classe</a:t>
            </a:r>
            <a:r>
              <a:rPr dirty="0"/>
              <a:t>.</a:t>
            </a:r>
          </a:p>
          <a:p>
            <a:r>
              <a:rPr dirty="0"/>
              <a:t>2) Un </a:t>
            </a:r>
            <a:r>
              <a:rPr dirty="0" err="1"/>
              <a:t>besoin</a:t>
            </a:r>
            <a:r>
              <a:rPr dirty="0"/>
              <a:t> </a:t>
            </a:r>
            <a:r>
              <a:rPr dirty="0" err="1"/>
              <a:t>identifié</a:t>
            </a:r>
            <a:r>
              <a:rPr dirty="0"/>
              <a:t> par la F3SCT : les </a:t>
            </a:r>
            <a:r>
              <a:rPr dirty="0" err="1"/>
              <a:t>visites</a:t>
            </a:r>
            <a:r>
              <a:rPr dirty="0"/>
              <a:t> de terrain et les </a:t>
            </a:r>
            <a:r>
              <a:rPr dirty="0" err="1"/>
              <a:t>signalements</a:t>
            </a:r>
            <a:r>
              <a:rPr dirty="0"/>
              <a:t> font </a:t>
            </a:r>
            <a:r>
              <a:rPr dirty="0" err="1"/>
              <a:t>ressortir</a:t>
            </a:r>
            <a:r>
              <a:rPr dirty="0"/>
              <a:t> le </a:t>
            </a:r>
            <a:r>
              <a:rPr dirty="0" err="1"/>
              <a:t>même</a:t>
            </a:r>
            <a:r>
              <a:rPr dirty="0"/>
              <a:t> manque – des </a:t>
            </a:r>
            <a:r>
              <a:rPr dirty="0" err="1"/>
              <a:t>outils</a:t>
            </a:r>
            <a:r>
              <a:rPr dirty="0"/>
              <a:t> simples, pas des grands principes.</a:t>
            </a:r>
          </a:p>
          <a:p>
            <a:r>
              <a:rPr dirty="0"/>
              <a:t>3) Une obligation pour </a:t>
            </a:r>
            <a:r>
              <a:rPr dirty="0" err="1"/>
              <a:t>toutes</a:t>
            </a:r>
            <a:r>
              <a:rPr dirty="0"/>
              <a:t> les </a:t>
            </a:r>
            <a:r>
              <a:rPr dirty="0" err="1"/>
              <a:t>collectivités</a:t>
            </a:r>
            <a:r>
              <a:rPr dirty="0"/>
              <a:t>, quelle </a:t>
            </a:r>
            <a:r>
              <a:rPr dirty="0" err="1"/>
              <a:t>que</a:t>
            </a:r>
            <a:r>
              <a:rPr dirty="0"/>
              <a:t> soit </a:t>
            </a:r>
            <a:r>
              <a:rPr dirty="0" err="1"/>
              <a:t>leur</a:t>
            </a:r>
            <a:r>
              <a:rPr dirty="0"/>
              <a:t> taille : </a:t>
            </a:r>
            <a:r>
              <a:rPr dirty="0" err="1"/>
              <a:t>l'obligation</a:t>
            </a:r>
            <a:r>
              <a:rPr dirty="0"/>
              <a:t> de sécurité </a:t>
            </a:r>
            <a:r>
              <a:rPr dirty="0" err="1"/>
              <a:t>envers</a:t>
            </a:r>
            <a:r>
              <a:rPr dirty="0"/>
              <a:t> les agents, et le Document Unique, à </a:t>
            </a:r>
            <a:r>
              <a:rPr dirty="0" err="1"/>
              <a:t>actualiser</a:t>
            </a:r>
            <a:r>
              <a:rPr dirty="0"/>
              <a:t> au </a:t>
            </a:r>
            <a:r>
              <a:rPr dirty="0" err="1"/>
              <a:t>moins</a:t>
            </a:r>
            <a:r>
              <a:rPr dirty="0"/>
              <a:t> </a:t>
            </a:r>
            <a:r>
              <a:rPr dirty="0" err="1"/>
              <a:t>une</a:t>
            </a:r>
            <a:r>
              <a:rPr dirty="0"/>
              <a:t> </a:t>
            </a:r>
            <a:r>
              <a:rPr dirty="0" err="1"/>
              <a:t>fois</a:t>
            </a:r>
            <a:r>
              <a:rPr dirty="0"/>
              <a:t> par an.</a:t>
            </a:r>
          </a:p>
          <a:p>
            <a:r>
              <a:rPr dirty="0"/>
              <a:t>Message : ne pas </a:t>
            </a:r>
            <a:r>
              <a:rPr dirty="0" err="1"/>
              <a:t>agir</a:t>
            </a:r>
            <a:r>
              <a:rPr dirty="0"/>
              <a:t> </a:t>
            </a:r>
            <a:r>
              <a:rPr dirty="0" err="1"/>
              <a:t>n'est</a:t>
            </a:r>
            <a:r>
              <a:rPr dirty="0"/>
              <a:t> pas </a:t>
            </a:r>
            <a:r>
              <a:rPr dirty="0" err="1"/>
              <a:t>une</a:t>
            </a:r>
            <a:r>
              <a:rPr dirty="0"/>
              <a:t> option </a:t>
            </a:r>
            <a:r>
              <a:rPr dirty="0" err="1"/>
              <a:t>neutre</a:t>
            </a:r>
            <a:r>
              <a:rPr dirty="0"/>
              <a:t>, </a:t>
            </a:r>
            <a:r>
              <a:rPr dirty="0" err="1"/>
              <a:t>mais</a:t>
            </a:r>
            <a:r>
              <a:rPr dirty="0"/>
              <a:t> on </a:t>
            </a:r>
            <a:r>
              <a:rPr dirty="0" err="1"/>
              <a:t>peut</a:t>
            </a:r>
            <a:r>
              <a:rPr dirty="0"/>
              <a:t> </a:t>
            </a:r>
            <a:r>
              <a:rPr dirty="0" err="1"/>
              <a:t>agir</a:t>
            </a:r>
            <a:r>
              <a:rPr dirty="0"/>
              <a:t> de façon </a:t>
            </a:r>
            <a:r>
              <a:rPr dirty="0" err="1"/>
              <a:t>proportionnée</a:t>
            </a:r>
            <a:r>
              <a:rPr dirty="0"/>
              <a:t>. </a:t>
            </a:r>
            <a:r>
              <a:rPr dirty="0" err="1"/>
              <a:t>C'est</a:t>
            </a:r>
            <a:r>
              <a:rPr dirty="0"/>
              <a:t> </a:t>
            </a:r>
            <a:r>
              <a:rPr dirty="0" err="1"/>
              <a:t>exactement</a:t>
            </a:r>
            <a:r>
              <a:rPr dirty="0"/>
              <a:t> </a:t>
            </a:r>
            <a:r>
              <a:rPr dirty="0" err="1"/>
              <a:t>l'objet</a:t>
            </a:r>
            <a:r>
              <a:rPr dirty="0"/>
              <a:t> de la </a:t>
            </a:r>
            <a:r>
              <a:rPr dirty="0" err="1"/>
              <a:t>boîte</a:t>
            </a:r>
            <a:r>
              <a:rPr dirty="0"/>
              <a:t> à </a:t>
            </a:r>
            <a:r>
              <a:rPr dirty="0" err="1"/>
              <a:t>outils</a:t>
            </a:r>
            <a:r>
              <a:rPr dirty="0"/>
              <a:t>.</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~1 min 15</a:t>
            </a:r>
          </a:p>
          <a:p>
            <a:endParaRPr/>
          </a:p>
          <a:p>
            <a:r>
              <a:t>Comment le projet a-t-il été mené ?</a:t>
            </a:r>
          </a:p>
          <a:p>
            <a:r>
              <a:t>On part du terrain : visites, signalements, remontées portées par la F3SCT. C'est ce qui a fixé les besoins.</a:t>
            </a:r>
          </a:p>
          <a:p>
            <a:r>
              <a:t>Ensuite, un travail pluridisciplinaire : les conseillers de prévention du CDG apportent le cadre réglementaire et la méthode ; les ergonomes ont analysé les situations réelles de travail – postures, contraintes physiques – et fourni le catalogue de matériel avec des prix réels ; les psychologues du travail ont éclairé les risques psychosociaux et les leviers collectifs. C'est à leur demande qu'on a ajouté la fiche sur les analyses de pratiques professionnelles.</a:t>
            </a:r>
          </a:p>
          <a:p>
            <a:r>
              <a:t>Résultat : 26 fiches, pensées pour être utilisées seules, sur le terrain, sans expertise technique préalable.</a:t>
            </a:r>
          </a:p>
          <a:p>
            <a:r>
              <a:t>Et le projet ne s'arrête pas aujourd'hui : l'étape suivante est le déploiement dans les collectivités, et la révision régulière de la boîte à outils.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~1 min</a:t>
            </a:r>
          </a:p>
          <a:p>
            <a:endParaRPr/>
          </a:p>
          <a:p>
            <a:r>
              <a:t>Voici ce que contient la boîte à outils, sans entrer dans le détail.</a:t>
            </a:r>
          </a:p>
          <a:p>
            <a:r>
              <a:t>Trois volets : 9 fiches prévention des risques professionnels, 10 fiches risques psychosociaux, 7 fiches ergonomie.</a:t>
            </a:r>
          </a:p>
          <a:p>
            <a:r>
              <a:t>Ce qu'il faut retenir, c'est la nature des fiches : ce sont des outils, pas des cours. Des grilles d'auto-diagnostic à remplir sur le poste. Des grilles de priorisation et d'aide à la décision pour arbitrer ou savoir qui solliciter. Des check-lists et des trames : par exemple la trame de mise à jour du Document Unique ou la trame de demande d'aménagement de poste. Des fiches réflexes à afficher. Et des repères de coût pour se projeter sur un budget.</a:t>
            </a:r>
          </a:p>
          <a:p>
            <a:r>
              <a:t>Les 9 + 10 + 7 font 26, et on va voir dans quelques instants comment s'y retrouver.</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~1 min</a:t>
            </a:r>
          </a:p>
          <a:p>
            <a:endParaRPr/>
          </a:p>
          <a:p>
            <a:r>
              <a:t>Chacun a un rôle différent, et la boîte à outils en tient compte.</a:t>
            </a:r>
          </a:p>
          <a:p>
            <a:r>
              <a:t>L'élu : il décide et arbitre. Il utilise surtout la fiche de sensibilisation, la grille de priorisation et le budget indicatif pour porter une décision, notamment en réunion budgétaire. Et c'est lui qui peut inscrire les sujets à l'ordre du jour de la F3SCT.</a:t>
            </a:r>
          </a:p>
          <a:p>
            <a:r>
              <a:t>L'assistant ou conseiller de prévention : c'est le public principal des grilles. Il diagnostique sur le terrain avec l'agent, remplit les check-lists, pilote le Document Unique.</a:t>
            </a:r>
          </a:p>
          <a:p>
            <a:r>
              <a:t>Les encadrants, directions d'école et responsables de structure : ils s'appuient sur les outils d'organisation – réunion de coordination, entretien annuel dédié, plannings équitables, signaux d'alerte.</a:t>
            </a:r>
          </a:p>
          <a:p>
            <a:r>
              <a:t>Les agents eux-mêmes et le personnel de la petite enfance : fiches de gestes et postures à afficher, demande d'aménagement de poste, contacts utiles.</a:t>
            </a:r>
          </a:p>
          <a:p>
            <a:r>
              <a:t>Si vous êtes dans une petite collectivité où vous cumulez plusieurs de ces rôles, c'est normal : les fiches sont faites pour être utilisables seules.</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 ~1 min 45</a:t>
            </a:r>
          </a:p>
          <a:p>
            <a:endParaRPr dirty="0"/>
          </a:p>
          <a:p>
            <a:r>
              <a:rPr dirty="0" err="1"/>
              <a:t>Voici</a:t>
            </a:r>
            <a:r>
              <a:rPr dirty="0"/>
              <a:t> le </a:t>
            </a:r>
            <a:r>
              <a:rPr dirty="0" err="1"/>
              <a:t>cœur</a:t>
            </a:r>
            <a:r>
              <a:rPr dirty="0"/>
              <a:t> de </a:t>
            </a:r>
            <a:r>
              <a:rPr dirty="0" err="1"/>
              <a:t>cette</a:t>
            </a:r>
            <a:r>
              <a:rPr dirty="0"/>
              <a:t> </a:t>
            </a:r>
            <a:r>
              <a:rPr dirty="0" err="1"/>
              <a:t>présentation</a:t>
            </a:r>
            <a:r>
              <a:rPr dirty="0"/>
              <a:t> : le mode </a:t>
            </a:r>
            <a:r>
              <a:rPr dirty="0" err="1"/>
              <a:t>d'emploi</a:t>
            </a:r>
            <a:r>
              <a:rPr dirty="0"/>
              <a:t>. Quatre </a:t>
            </a:r>
            <a:r>
              <a:rPr dirty="0" err="1"/>
              <a:t>réflexes</a:t>
            </a:r>
            <a:r>
              <a:rPr dirty="0"/>
              <a:t>, </a:t>
            </a:r>
            <a:r>
              <a:rPr dirty="0" err="1"/>
              <a:t>valables</a:t>
            </a:r>
            <a:r>
              <a:rPr dirty="0"/>
              <a:t> pour les trois volets.</a:t>
            </a:r>
          </a:p>
          <a:p>
            <a:r>
              <a:rPr dirty="0"/>
              <a:t>1) </a:t>
            </a:r>
            <a:r>
              <a:rPr dirty="0" err="1"/>
              <a:t>Diagnostiquer</a:t>
            </a:r>
            <a:r>
              <a:rPr dirty="0"/>
              <a:t>. Avant </a:t>
            </a:r>
            <a:r>
              <a:rPr dirty="0" err="1"/>
              <a:t>d'agir</a:t>
            </a:r>
            <a:r>
              <a:rPr dirty="0"/>
              <a:t>, on objective la situation avec les grilles </a:t>
            </a:r>
            <a:r>
              <a:rPr dirty="0" err="1"/>
              <a:t>d'auto</a:t>
            </a:r>
            <a:r>
              <a:rPr dirty="0"/>
              <a:t>-diagnostic : </a:t>
            </a:r>
            <a:r>
              <a:rPr dirty="0" err="1"/>
              <a:t>une</a:t>
            </a:r>
            <a:r>
              <a:rPr dirty="0"/>
              <a:t> pour la </a:t>
            </a:r>
            <a:r>
              <a:rPr dirty="0" err="1"/>
              <a:t>prévention</a:t>
            </a:r>
            <a:r>
              <a:rPr dirty="0"/>
              <a:t>, </a:t>
            </a:r>
            <a:r>
              <a:rPr dirty="0" err="1"/>
              <a:t>une</a:t>
            </a:r>
            <a:r>
              <a:rPr dirty="0"/>
              <a:t> pour </a:t>
            </a:r>
            <a:r>
              <a:rPr dirty="0" err="1"/>
              <a:t>l'ergonomie</a:t>
            </a:r>
            <a:r>
              <a:rPr dirty="0"/>
              <a:t>, un cadre de lecture pour les RPS. Cela se fait sur le terrain, avec </a:t>
            </a:r>
            <a:r>
              <a:rPr dirty="0" err="1"/>
              <a:t>l'agent</a:t>
            </a:r>
            <a:r>
              <a:rPr dirty="0"/>
              <a:t> – pas </a:t>
            </a:r>
            <a:r>
              <a:rPr dirty="0" err="1"/>
              <a:t>depuis</a:t>
            </a:r>
            <a:r>
              <a:rPr dirty="0"/>
              <a:t> un bureau – et sans expertise technique </a:t>
            </a:r>
            <a:r>
              <a:rPr dirty="0" err="1"/>
              <a:t>préalable</a:t>
            </a:r>
            <a:r>
              <a:rPr dirty="0"/>
              <a:t>.</a:t>
            </a:r>
          </a:p>
          <a:p>
            <a:r>
              <a:rPr dirty="0"/>
              <a:t>2) </a:t>
            </a:r>
            <a:r>
              <a:rPr dirty="0" err="1"/>
              <a:t>Prioriser</a:t>
            </a:r>
            <a:r>
              <a:rPr dirty="0"/>
              <a:t>. On ne </a:t>
            </a:r>
            <a:r>
              <a:rPr dirty="0" err="1"/>
              <a:t>peut</a:t>
            </a:r>
            <a:r>
              <a:rPr dirty="0"/>
              <a:t> pas tout faire </a:t>
            </a:r>
            <a:r>
              <a:rPr dirty="0" err="1"/>
              <a:t>en</a:t>
            </a:r>
            <a:r>
              <a:rPr dirty="0"/>
              <a:t> </a:t>
            </a:r>
            <a:r>
              <a:rPr dirty="0" err="1"/>
              <a:t>même</a:t>
            </a:r>
            <a:r>
              <a:rPr dirty="0"/>
              <a:t> temps. La grille de </a:t>
            </a:r>
            <a:r>
              <a:rPr dirty="0" err="1"/>
              <a:t>priorisation</a:t>
            </a:r>
            <a:r>
              <a:rPr dirty="0"/>
              <a:t> </a:t>
            </a:r>
            <a:r>
              <a:rPr dirty="0" err="1"/>
              <a:t>croise</a:t>
            </a:r>
            <a:r>
              <a:rPr dirty="0"/>
              <a:t> </a:t>
            </a:r>
            <a:r>
              <a:rPr dirty="0" err="1"/>
              <a:t>l'impact</a:t>
            </a:r>
            <a:r>
              <a:rPr dirty="0"/>
              <a:t> sur la santé et la </a:t>
            </a:r>
            <a:r>
              <a:rPr dirty="0" err="1"/>
              <a:t>facilité</a:t>
            </a:r>
            <a:r>
              <a:rPr dirty="0"/>
              <a:t> de mise </a:t>
            </a:r>
            <a:r>
              <a:rPr dirty="0" err="1"/>
              <a:t>en</a:t>
            </a:r>
            <a:r>
              <a:rPr dirty="0"/>
              <a:t> </a:t>
            </a:r>
            <a:r>
              <a:rPr dirty="0" err="1"/>
              <a:t>œuvre</a:t>
            </a:r>
            <a:r>
              <a:rPr dirty="0"/>
              <a:t> : </a:t>
            </a:r>
            <a:r>
              <a:rPr dirty="0" err="1"/>
              <a:t>ce</a:t>
            </a:r>
            <a:r>
              <a:rPr dirty="0"/>
              <a:t> qui est à fort impact et facile passe </a:t>
            </a:r>
            <a:r>
              <a:rPr dirty="0" err="1"/>
              <a:t>en</a:t>
            </a:r>
            <a:r>
              <a:rPr dirty="0"/>
              <a:t> premier. Et le budget </a:t>
            </a:r>
            <a:r>
              <a:rPr dirty="0" err="1"/>
              <a:t>indicatif</a:t>
            </a:r>
            <a:r>
              <a:rPr dirty="0"/>
              <a:t> </a:t>
            </a:r>
            <a:r>
              <a:rPr dirty="0" err="1"/>
              <a:t>permet</a:t>
            </a:r>
            <a:r>
              <a:rPr dirty="0"/>
              <a:t> de phaser sur </a:t>
            </a:r>
            <a:r>
              <a:rPr dirty="0" err="1"/>
              <a:t>plusieurs</a:t>
            </a:r>
            <a:r>
              <a:rPr dirty="0"/>
              <a:t> </a:t>
            </a:r>
            <a:r>
              <a:rPr dirty="0" err="1"/>
              <a:t>années</a:t>
            </a:r>
            <a:r>
              <a:rPr dirty="0"/>
              <a:t>.</a:t>
            </a:r>
          </a:p>
          <a:p>
            <a:r>
              <a:rPr dirty="0"/>
              <a:t>3) Agir. On passe aux check-lists, aux fiches </a:t>
            </a:r>
            <a:r>
              <a:rPr dirty="0" err="1"/>
              <a:t>réflexes</a:t>
            </a:r>
            <a:r>
              <a:rPr dirty="0"/>
              <a:t>, à la </a:t>
            </a:r>
            <a:r>
              <a:rPr dirty="0" err="1"/>
              <a:t>trame</a:t>
            </a:r>
            <a:r>
              <a:rPr dirty="0"/>
              <a:t> du Document Unique, à la </a:t>
            </a:r>
            <a:r>
              <a:rPr dirty="0" err="1"/>
              <a:t>demande</a:t>
            </a:r>
            <a:r>
              <a:rPr dirty="0"/>
              <a:t> </a:t>
            </a:r>
            <a:r>
              <a:rPr dirty="0" err="1"/>
              <a:t>d'aménagement</a:t>
            </a:r>
            <a:r>
              <a:rPr dirty="0"/>
              <a:t> de poste. Beaucoup </a:t>
            </a:r>
            <a:r>
              <a:rPr dirty="0" err="1"/>
              <a:t>d'actions</a:t>
            </a:r>
            <a:r>
              <a:rPr dirty="0"/>
              <a:t> ne </a:t>
            </a:r>
            <a:r>
              <a:rPr dirty="0" err="1"/>
              <a:t>coûtent</a:t>
            </a:r>
            <a:r>
              <a:rPr dirty="0"/>
              <a:t> </a:t>
            </a:r>
            <a:r>
              <a:rPr dirty="0" err="1"/>
              <a:t>presque</a:t>
            </a:r>
            <a:r>
              <a:rPr dirty="0"/>
              <a:t> rien, </a:t>
            </a:r>
            <a:r>
              <a:rPr dirty="0" err="1"/>
              <a:t>comme</a:t>
            </a:r>
            <a:r>
              <a:rPr dirty="0"/>
              <a:t> </a:t>
            </a:r>
            <a:r>
              <a:rPr dirty="0" err="1"/>
              <a:t>l'organisation</a:t>
            </a:r>
            <a:r>
              <a:rPr dirty="0"/>
              <a:t> du temps de travail.</a:t>
            </a:r>
          </a:p>
          <a:p>
            <a:r>
              <a:rPr dirty="0"/>
              <a:t>4) </a:t>
            </a:r>
            <a:r>
              <a:rPr dirty="0" err="1"/>
              <a:t>Orienter</a:t>
            </a:r>
            <a:r>
              <a:rPr dirty="0"/>
              <a:t>. </a:t>
            </a:r>
            <a:r>
              <a:rPr dirty="0" err="1"/>
              <a:t>C'est</a:t>
            </a:r>
            <a:r>
              <a:rPr dirty="0"/>
              <a:t> </a:t>
            </a:r>
            <a:r>
              <a:rPr dirty="0" err="1"/>
              <a:t>l'étape</a:t>
            </a:r>
            <a:r>
              <a:rPr dirty="0"/>
              <a:t> </a:t>
            </a:r>
            <a:r>
              <a:rPr dirty="0" err="1"/>
              <a:t>que</a:t>
            </a:r>
            <a:r>
              <a:rPr dirty="0"/>
              <a:t> </a:t>
            </a:r>
            <a:r>
              <a:rPr dirty="0" err="1"/>
              <a:t>j'insiste</a:t>
            </a:r>
            <a:r>
              <a:rPr dirty="0"/>
              <a:t> à ne pas </a:t>
            </a:r>
            <a:r>
              <a:rPr dirty="0" err="1"/>
              <a:t>oublier</a:t>
            </a:r>
            <a:r>
              <a:rPr dirty="0"/>
              <a:t> : la </a:t>
            </a:r>
            <a:r>
              <a:rPr dirty="0" err="1"/>
              <a:t>boîte</a:t>
            </a:r>
            <a:r>
              <a:rPr dirty="0"/>
              <a:t> à </a:t>
            </a:r>
            <a:r>
              <a:rPr dirty="0" err="1"/>
              <a:t>outils</a:t>
            </a:r>
            <a:r>
              <a:rPr dirty="0"/>
              <a:t> ne </a:t>
            </a:r>
            <a:r>
              <a:rPr dirty="0" err="1"/>
              <a:t>prétend</a:t>
            </a:r>
            <a:r>
              <a:rPr dirty="0"/>
              <a:t> pas tout </a:t>
            </a:r>
            <a:r>
              <a:rPr dirty="0" err="1"/>
              <a:t>résoudre</a:t>
            </a:r>
            <a:r>
              <a:rPr dirty="0"/>
              <a:t> </a:t>
            </a:r>
            <a:r>
              <a:rPr dirty="0" err="1"/>
              <a:t>seule</a:t>
            </a:r>
            <a:r>
              <a:rPr dirty="0"/>
              <a:t>. Elle </a:t>
            </a:r>
            <a:r>
              <a:rPr dirty="0" err="1"/>
              <a:t>indique</a:t>
            </a:r>
            <a:r>
              <a:rPr dirty="0"/>
              <a:t> qui </a:t>
            </a:r>
            <a:r>
              <a:rPr dirty="0" err="1"/>
              <a:t>solliciter</a:t>
            </a:r>
            <a:r>
              <a:rPr dirty="0"/>
              <a:t> et </a:t>
            </a:r>
            <a:r>
              <a:rPr dirty="0" err="1"/>
              <a:t>quand</a:t>
            </a:r>
            <a:r>
              <a:rPr dirty="0"/>
              <a:t> : </a:t>
            </a:r>
            <a:r>
              <a:rPr dirty="0" err="1"/>
              <a:t>psychologue</a:t>
            </a:r>
            <a:r>
              <a:rPr dirty="0"/>
              <a:t> du travail, </a:t>
            </a:r>
            <a:r>
              <a:rPr dirty="0" err="1"/>
              <a:t>ergonome</a:t>
            </a:r>
            <a:r>
              <a:rPr dirty="0"/>
              <a:t>, </a:t>
            </a:r>
            <a:r>
              <a:rPr dirty="0" err="1"/>
              <a:t>médecine</a:t>
            </a:r>
            <a:r>
              <a:rPr dirty="0"/>
              <a:t> </a:t>
            </a:r>
            <a:r>
              <a:rPr dirty="0" err="1"/>
              <a:t>préventive</a:t>
            </a:r>
            <a:r>
              <a:rPr dirty="0"/>
              <a:t>, </a:t>
            </a:r>
            <a:r>
              <a:rPr dirty="0" err="1"/>
              <a:t>conseiller</a:t>
            </a:r>
            <a:r>
              <a:rPr dirty="0"/>
              <a:t> de </a:t>
            </a:r>
            <a:r>
              <a:rPr dirty="0" err="1"/>
              <a:t>prévention</a:t>
            </a:r>
            <a:r>
              <a:rPr dirty="0"/>
              <a:t>, service RH.</a:t>
            </a:r>
          </a:p>
          <a:p>
            <a:r>
              <a:rPr dirty="0"/>
              <a:t>Ce </a:t>
            </a:r>
            <a:r>
              <a:rPr dirty="0" err="1"/>
              <a:t>n'est</a:t>
            </a:r>
            <a:r>
              <a:rPr dirty="0"/>
              <a:t> pas un </a:t>
            </a:r>
            <a:r>
              <a:rPr dirty="0" err="1"/>
              <a:t>parcours</a:t>
            </a:r>
            <a:r>
              <a:rPr dirty="0"/>
              <a:t> </a:t>
            </a:r>
            <a:r>
              <a:rPr dirty="0" err="1"/>
              <a:t>linéaire</a:t>
            </a:r>
            <a:r>
              <a:rPr dirty="0"/>
              <a:t> : on </a:t>
            </a:r>
            <a:r>
              <a:rPr dirty="0" err="1"/>
              <a:t>peut</a:t>
            </a:r>
            <a:r>
              <a:rPr dirty="0"/>
              <a:t> </a:t>
            </a:r>
            <a:r>
              <a:rPr dirty="0" err="1"/>
              <a:t>revenir</a:t>
            </a:r>
            <a:r>
              <a:rPr dirty="0"/>
              <a:t> à </a:t>
            </a:r>
            <a:r>
              <a:rPr dirty="0" err="1"/>
              <a:t>l'étape</a:t>
            </a:r>
            <a:r>
              <a:rPr dirty="0"/>
              <a:t> 1 après </a:t>
            </a:r>
            <a:r>
              <a:rPr dirty="0" err="1"/>
              <a:t>une</a:t>
            </a:r>
            <a:r>
              <a:rPr dirty="0"/>
              <a:t> action pour </a:t>
            </a:r>
            <a:r>
              <a:rPr dirty="0" err="1"/>
              <a:t>vérifier</a:t>
            </a:r>
            <a:r>
              <a:rPr dirty="0"/>
              <a:t> </a:t>
            </a:r>
            <a:r>
              <a:rPr dirty="0" err="1"/>
              <a:t>qu'elle</a:t>
            </a:r>
            <a:r>
              <a:rPr dirty="0"/>
              <a:t> a </a:t>
            </a:r>
            <a:r>
              <a:rPr dirty="0" err="1"/>
              <a:t>fonctionné</a:t>
            </a:r>
            <a:r>
              <a:rPr dirty="0"/>
              <a:t>.</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~1 min 45</a:t>
            </a:r>
          </a:p>
          <a:p>
            <a:endParaRPr/>
          </a:p>
          <a:p>
            <a:r>
              <a:t>Concrètement : on n'a pas besoin de lire les 26 fiches. On part d'une situation, et on ouvre la ou les fiches correspondantes.</a:t>
            </a:r>
          </a:p>
          <a:p>
            <a:r>
              <a:t>Vous devez préparer ou actualiser le Document Unique : la trame de mise à jour avec son rétroplanning, en s'appuyant sur la grille d'auto-diagnostic. Le CDG88 peut vous accompagner sur l'élaboration ou la mise à jour du Document Unique : c'est une prestation facturée, avec un tarif journalier indiqué dans la grille de tarification 2026.</a:t>
            </a:r>
          </a:p>
          <a:p>
            <a:r>
              <a:t>Vous devez justifier un budget : grille de priorisation et budget indicatif. Beaucoup d'actions immédiates coûtent moins de 500 euros.</a:t>
            </a:r>
          </a:p>
          <a:p>
            <a:r>
              <a:t>Un agent se plaint de douleurs : grille d'auto-diagnostic ergonomique, trame de demande d'aménagement, et l'ergonome du CDG, qui peut réaliser un diagnostic approfondi du poste.</a:t>
            </a:r>
          </a:p>
          <a:p>
            <a:r>
              <a:t>Vous percevez de la fatigue ou des tensions dans une équipe : grille de vigilance des signaux d'alerte, puis la fiche « qui solliciter et quand », la trame de réunion de coordination et les analyses de pratiques.</a:t>
            </a:r>
          </a:p>
          <a:p>
            <a:r>
              <a:t>Une question de statut ou de reconnaissance : la fiche statut et ses leviers, avec le service RH et le centre de gestion, et une inscription à l'ordre du jour de la F3SCT.</a:t>
            </a:r>
          </a:p>
          <a:p>
            <a:r>
              <a:t>Vous arrivez en poste comme élu : le support de sensibilisation est fait pour vous.</a:t>
            </a:r>
          </a:p>
          <a:p>
            <a:r>
              <a:t>Ce tableau est le plus utile à garder en tête : une situation, une fiche.</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~1 min 15</a:t>
            </a:r>
          </a:p>
          <a:p>
            <a:endParaRPr/>
          </a:p>
          <a:p>
            <a:r>
              <a:t>Prenons un cas simple pour voir les quatre réflexes en action. Une ATSEM de votre commune dit : « j'ai mal au dos, surtout au moment du change et de la sieste ».</a:t>
            </a:r>
          </a:p>
          <a:p>
            <a:r>
              <a:t>Diagnostiquer : l'assistant de prévention utilise la grille d'auto-diagnostic ergonomique, sur le poste, avec l'agent. Il observe l'activité réelle et fait verbaliser l'agent.</a:t>
            </a:r>
          </a:p>
          <a:p>
            <a:r>
              <a:t>Prioriser : on classe les pistes avec la grille de priorisation. Par exemple, organiser autrement les tâches de manutention est facile et à fort impact : on le fait tout de suite. Une table à langer réglable, c'est quelques centaines d'euros, à court terme. Un réaménagement de salle, ça se programme.</a:t>
            </a:r>
          </a:p>
          <a:p>
            <a:r>
              <a:t>Agir : on passe à l'achat de matériel – le catalogue donne des repères de prix – ou à l'organisation du temps, et l'agent remplit la trame de demande d'aménagement de poste, qui devient un outil de dialogue avec la collectivité, pas une paperasse de plus.</a:t>
            </a:r>
          </a:p>
          <a:p>
            <a:r>
              <a:t>Orienter : si la douleur persiste ou si on est incertain de l'efficacité, on sollicite l'ergonome du CDG, et la médecine préventive en cas de restriction d'aptitude.</a:t>
            </a:r>
          </a:p>
          <a:p>
            <a:r>
              <a:t>Même logique pour une situation RPS ou pour une mise à jour du Document Unique : on change juste de fiches.</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~1 min</a:t>
            </a:r>
          </a:p>
          <a:p>
            <a:endParaRPr/>
          </a:p>
          <a:p>
            <a:r>
              <a:t>Pour que ce soit concret, voici à quoi ressemblent les fiches : une première page de chacun des trois volets.</a:t>
            </a:r>
          </a:p>
          <a:p>
            <a:r>
              <a:t>À gauche, le volet Prévention des risques : on y trouve la hiérarchie des mesures de prévention, puis la grille d'auto-diagnostic par poste, sous forme de tableaux simples.</a:t>
            </a:r>
          </a:p>
          <a:p>
            <a:r>
              <a:t>Au centre, le volet Risques psychosociaux : le cadre de lecture en six familles de facteurs et le sujet du statut et de la reconnaissance.</a:t>
            </a:r>
          </a:p>
          <a:p>
            <a:r>
              <a:t>À droite, le volet Ergonomie : la méthode d'analyse d'un poste de travail et la grille d'auto-diagnostic ergonomique.</a:t>
            </a:r>
          </a:p>
          <a:p>
            <a:r>
              <a:t>Ce que je voudrais que vous reteniez visuellement : le même format pour tous les volets – un titre, un court texte d'introduction, des tableaux ou des listes, et un encadré « bon réflexe » ou « à retenir » en bleu foncé. Ce sont des fiches courtes, faites pour être imprimées, affichées ou jointes à une demande.</a:t>
            </a:r>
          </a:p>
          <a:p>
            <a:r>
              <a:t>Elles sont regroupées en trois documents Word, un par volet : 9, 10 et 7 fiches.</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 ~30 s puis questions</a:t>
            </a:r>
          </a:p>
          <a:p>
            <a:endParaRPr/>
          </a:p>
          <a:p>
            <a:r>
              <a:t>Pour terminer, une information pratique : les supports du projet ATSEM – les 26 fiches de la boîte à outils, en trois documents, et cette présentation – sont disponibles sur le site internet du CDG88. Voici l'adresse et le cheminement pour y accéder.</a:t>
            </a:r>
          </a:p>
          <a:p>
            <a:r>
              <a:t>Vous pourrez ainsi les télécharger et les diffuser dans vos collectivités : élus, assistants de prévention, directions d'école, agents.</a:t>
            </a:r>
          </a:p>
          <a:p>
            <a:r>
              <a:t>Je vous remercie de votre attention, et je suis à votre écoute pour vos questions.</a:t>
            </a:r>
          </a:p>
          <a:p>
            <a:endParaRPr/>
          </a:p>
          <a:p>
            <a:r>
              <a:t>[À COMPLÉTER avant la visio : l'URL exacte de la page des supports et le cheminement réel dans le menu du site.]</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 ~2 min 30</a:t>
            </a:r>
          </a:p>
          <a:p>
            <a:endParaRPr dirty="0"/>
          </a:p>
          <a:p>
            <a:r>
              <a:rPr dirty="0"/>
              <a:t>Avant de nous quitter, </a:t>
            </a:r>
            <a:r>
              <a:rPr dirty="0" err="1"/>
              <a:t>une</a:t>
            </a:r>
            <a:r>
              <a:rPr dirty="0"/>
              <a:t> information sur </a:t>
            </a:r>
            <a:r>
              <a:rPr dirty="0" err="1"/>
              <a:t>une</a:t>
            </a:r>
            <a:r>
              <a:rPr dirty="0"/>
              <a:t> nouvelle formation du CDG88 : la formation HACCP, « </a:t>
            </a:r>
            <a:r>
              <a:rPr dirty="0" err="1"/>
              <a:t>Traçabilité</a:t>
            </a:r>
            <a:r>
              <a:rPr dirty="0"/>
              <a:t> de </a:t>
            </a:r>
            <a:r>
              <a:rPr dirty="0" err="1"/>
              <a:t>l'hygiène</a:t>
            </a:r>
            <a:r>
              <a:rPr dirty="0"/>
              <a:t> </a:t>
            </a:r>
            <a:r>
              <a:rPr dirty="0" err="1"/>
              <a:t>alimentaire</a:t>
            </a:r>
            <a:r>
              <a:rPr dirty="0"/>
              <a:t> ».</a:t>
            </a:r>
          </a:p>
          <a:p>
            <a:endParaRPr dirty="0"/>
          </a:p>
          <a:p>
            <a:r>
              <a:rPr dirty="0"/>
              <a:t>QUI DOIT S'INSCRIRE ? (environ 30 s)</a:t>
            </a:r>
          </a:p>
          <a:p>
            <a:r>
              <a:rPr dirty="0"/>
              <a:t>Cette formation </a:t>
            </a:r>
            <a:r>
              <a:rPr dirty="0" err="1"/>
              <a:t>s'adresse</a:t>
            </a:r>
            <a:r>
              <a:rPr dirty="0"/>
              <a:t> à </a:t>
            </a:r>
            <a:r>
              <a:rPr dirty="0" err="1"/>
              <a:t>l'ensemble</a:t>
            </a:r>
            <a:r>
              <a:rPr dirty="0"/>
              <a:t> des agents des </a:t>
            </a:r>
            <a:r>
              <a:rPr dirty="0" err="1"/>
              <a:t>collectivités</a:t>
            </a:r>
            <a:r>
              <a:rPr dirty="0"/>
              <a:t> qui </a:t>
            </a:r>
            <a:r>
              <a:rPr dirty="0" err="1"/>
              <a:t>ont</a:t>
            </a:r>
            <a:r>
              <a:rPr dirty="0"/>
              <a:t> un restaurant </a:t>
            </a:r>
            <a:r>
              <a:rPr dirty="0" err="1"/>
              <a:t>scolaire</a:t>
            </a:r>
            <a:r>
              <a:rPr dirty="0"/>
              <a:t>. </a:t>
            </a:r>
            <a:r>
              <a:rPr dirty="0" err="1"/>
              <a:t>Aucun</a:t>
            </a:r>
            <a:r>
              <a:rPr dirty="0"/>
              <a:t> </a:t>
            </a:r>
            <a:r>
              <a:rPr dirty="0" err="1"/>
              <a:t>prérequis</a:t>
            </a:r>
            <a:r>
              <a:rPr dirty="0"/>
              <a:t> </a:t>
            </a:r>
            <a:r>
              <a:rPr dirty="0" err="1"/>
              <a:t>n'est</a:t>
            </a:r>
            <a:r>
              <a:rPr dirty="0"/>
              <a:t> </a:t>
            </a:r>
            <a:r>
              <a:rPr dirty="0" err="1"/>
              <a:t>demandé</a:t>
            </a:r>
            <a:r>
              <a:rPr dirty="0"/>
              <a:t> : on </a:t>
            </a:r>
            <a:r>
              <a:rPr dirty="0" err="1"/>
              <a:t>peut</a:t>
            </a:r>
            <a:r>
              <a:rPr dirty="0"/>
              <a:t> </a:t>
            </a:r>
            <a:r>
              <a:rPr dirty="0" err="1"/>
              <a:t>venir</a:t>
            </a:r>
            <a:r>
              <a:rPr dirty="0"/>
              <a:t> sans </a:t>
            </a:r>
            <a:r>
              <a:rPr dirty="0" err="1"/>
              <a:t>aucune</a:t>
            </a:r>
            <a:r>
              <a:rPr dirty="0"/>
              <a:t> </a:t>
            </a:r>
            <a:r>
              <a:rPr dirty="0" err="1"/>
              <a:t>connaissance</a:t>
            </a:r>
            <a:r>
              <a:rPr dirty="0"/>
              <a:t> </a:t>
            </a:r>
            <a:r>
              <a:rPr dirty="0" err="1"/>
              <a:t>préalable</a:t>
            </a:r>
            <a:r>
              <a:rPr dirty="0"/>
              <a:t> de la </a:t>
            </a:r>
            <a:r>
              <a:rPr dirty="0" err="1"/>
              <a:t>méthode</a:t>
            </a:r>
            <a:r>
              <a:rPr dirty="0"/>
              <a:t> HACCP.</a:t>
            </a:r>
          </a:p>
          <a:p>
            <a:endParaRPr dirty="0"/>
          </a:p>
          <a:p>
            <a:r>
              <a:rPr dirty="0"/>
              <a:t>POURQUOI SE FORMER ? (environ 45 s)</a:t>
            </a:r>
          </a:p>
          <a:p>
            <a:r>
              <a:rPr dirty="0"/>
              <a:t>Parce </a:t>
            </a:r>
            <a:r>
              <a:rPr dirty="0" err="1"/>
              <a:t>que</a:t>
            </a:r>
            <a:r>
              <a:rPr dirty="0"/>
              <a:t> les agents qui </a:t>
            </a:r>
            <a:r>
              <a:rPr dirty="0" err="1"/>
              <a:t>travaillent</a:t>
            </a:r>
            <a:r>
              <a:rPr dirty="0"/>
              <a:t> </a:t>
            </a:r>
            <a:r>
              <a:rPr dirty="0" err="1"/>
              <a:t>en</a:t>
            </a:r>
            <a:r>
              <a:rPr dirty="0"/>
              <a:t> restauration </a:t>
            </a:r>
            <a:r>
              <a:rPr dirty="0" err="1"/>
              <a:t>doivent</a:t>
            </a:r>
            <a:r>
              <a:rPr dirty="0"/>
              <a:t> appliquer au </a:t>
            </a:r>
            <a:r>
              <a:rPr dirty="0" err="1"/>
              <a:t>quotidien</a:t>
            </a:r>
            <a:r>
              <a:rPr dirty="0"/>
              <a:t> des </a:t>
            </a:r>
            <a:r>
              <a:rPr dirty="0" err="1"/>
              <a:t>règles</a:t>
            </a:r>
            <a:r>
              <a:rPr dirty="0"/>
              <a:t> </a:t>
            </a:r>
            <a:r>
              <a:rPr dirty="0" err="1"/>
              <a:t>d'hygiène</a:t>
            </a:r>
            <a:r>
              <a:rPr dirty="0"/>
              <a:t> et </a:t>
            </a:r>
            <a:r>
              <a:rPr dirty="0" err="1"/>
              <a:t>réaliser</a:t>
            </a:r>
            <a:r>
              <a:rPr dirty="0"/>
              <a:t> des </a:t>
            </a:r>
            <a:r>
              <a:rPr dirty="0" err="1"/>
              <a:t>contrôles</a:t>
            </a:r>
            <a:r>
              <a:rPr dirty="0"/>
              <a:t> de </a:t>
            </a:r>
            <a:r>
              <a:rPr dirty="0" err="1"/>
              <a:t>traçabilité</a:t>
            </a:r>
            <a:r>
              <a:rPr dirty="0"/>
              <a:t> </a:t>
            </a:r>
            <a:r>
              <a:rPr dirty="0" err="1"/>
              <a:t>obligatoires</a:t>
            </a:r>
            <a:r>
              <a:rPr dirty="0"/>
              <a:t>. La formation </a:t>
            </a:r>
            <a:r>
              <a:rPr dirty="0" err="1"/>
              <a:t>permet</a:t>
            </a:r>
            <a:r>
              <a:rPr dirty="0"/>
              <a:t> de </a:t>
            </a:r>
            <a:r>
              <a:rPr dirty="0" err="1"/>
              <a:t>comprendre</a:t>
            </a:r>
            <a:r>
              <a:rPr dirty="0"/>
              <a:t> le Plan de </a:t>
            </a:r>
            <a:r>
              <a:rPr dirty="0" err="1"/>
              <a:t>Maîtrise</a:t>
            </a:r>
            <a:r>
              <a:rPr dirty="0"/>
              <a:t> Sanitaire, le PMS, et les obligations qui </a:t>
            </a:r>
            <a:r>
              <a:rPr dirty="0" err="1"/>
              <a:t>en</a:t>
            </a:r>
            <a:r>
              <a:rPr dirty="0"/>
              <a:t> </a:t>
            </a:r>
            <a:r>
              <a:rPr dirty="0" err="1"/>
              <a:t>découlent</a:t>
            </a:r>
            <a:r>
              <a:rPr dirty="0"/>
              <a:t>, de </a:t>
            </a:r>
            <a:r>
              <a:rPr dirty="0" err="1"/>
              <a:t>prévenir</a:t>
            </a:r>
            <a:r>
              <a:rPr dirty="0"/>
              <a:t> les </a:t>
            </a:r>
            <a:r>
              <a:rPr dirty="0" err="1"/>
              <a:t>risques</a:t>
            </a:r>
            <a:r>
              <a:rPr dirty="0"/>
              <a:t> </a:t>
            </a:r>
            <a:r>
              <a:rPr dirty="0" err="1"/>
              <a:t>en</a:t>
            </a:r>
            <a:r>
              <a:rPr dirty="0"/>
              <a:t> restauration, et de savoir </a:t>
            </a:r>
            <a:r>
              <a:rPr dirty="0" err="1"/>
              <a:t>préparer</a:t>
            </a:r>
            <a:r>
              <a:rPr dirty="0"/>
              <a:t> un </a:t>
            </a:r>
            <a:r>
              <a:rPr dirty="0" err="1"/>
              <a:t>contrôle</a:t>
            </a:r>
            <a:r>
              <a:rPr dirty="0"/>
              <a:t> par les services de la DDETSPP, la Direction </a:t>
            </a:r>
            <a:r>
              <a:rPr dirty="0" err="1"/>
              <a:t>départementale</a:t>
            </a:r>
            <a:r>
              <a:rPr dirty="0"/>
              <a:t> de </a:t>
            </a:r>
            <a:r>
              <a:rPr dirty="0" err="1"/>
              <a:t>l'emploi</a:t>
            </a:r>
            <a:r>
              <a:rPr dirty="0"/>
              <a:t>, du travail, des </a:t>
            </a:r>
            <a:r>
              <a:rPr dirty="0" err="1"/>
              <a:t>solidarités</a:t>
            </a:r>
            <a:r>
              <a:rPr dirty="0"/>
              <a:t> et de la protection des populations. </a:t>
            </a:r>
            <a:r>
              <a:rPr dirty="0" err="1"/>
              <a:t>L'objectif</a:t>
            </a:r>
            <a:r>
              <a:rPr dirty="0"/>
              <a:t> est </a:t>
            </a:r>
            <a:r>
              <a:rPr dirty="0" err="1"/>
              <a:t>que</a:t>
            </a:r>
            <a:r>
              <a:rPr dirty="0"/>
              <a:t> </a:t>
            </a:r>
            <a:r>
              <a:rPr dirty="0" err="1"/>
              <a:t>chaque</a:t>
            </a:r>
            <a:r>
              <a:rPr dirty="0"/>
              <a:t> agent </a:t>
            </a:r>
            <a:r>
              <a:rPr dirty="0" err="1"/>
              <a:t>sache</a:t>
            </a:r>
            <a:r>
              <a:rPr dirty="0"/>
              <a:t> quoi faire, quoi </a:t>
            </a:r>
            <a:r>
              <a:rPr dirty="0" err="1"/>
              <a:t>contrôler</a:t>
            </a:r>
            <a:r>
              <a:rPr dirty="0"/>
              <a:t> et quoi noter.</a:t>
            </a:r>
          </a:p>
          <a:p>
            <a:endParaRPr dirty="0"/>
          </a:p>
          <a:p>
            <a:r>
              <a:rPr dirty="0"/>
              <a:t>CE QUE CONTIENT LE PROGRAMME (environ 45 s)</a:t>
            </a:r>
          </a:p>
          <a:p>
            <a:r>
              <a:rPr dirty="0"/>
              <a:t>Une </a:t>
            </a:r>
            <a:r>
              <a:rPr dirty="0" err="1"/>
              <a:t>partie</a:t>
            </a:r>
            <a:r>
              <a:rPr dirty="0"/>
              <a:t> </a:t>
            </a:r>
            <a:r>
              <a:rPr dirty="0" err="1"/>
              <a:t>théorie</a:t>
            </a:r>
            <a:r>
              <a:rPr dirty="0"/>
              <a:t> : les </a:t>
            </a:r>
            <a:r>
              <a:rPr dirty="0" err="1"/>
              <a:t>fondamentaux</a:t>
            </a:r>
            <a:r>
              <a:rPr dirty="0"/>
              <a:t> de </a:t>
            </a:r>
            <a:r>
              <a:rPr dirty="0" err="1"/>
              <a:t>l'hygiène</a:t>
            </a:r>
            <a:r>
              <a:rPr dirty="0"/>
              <a:t> </a:t>
            </a:r>
            <a:r>
              <a:rPr dirty="0" err="1"/>
              <a:t>alimentaire</a:t>
            </a:r>
            <a:r>
              <a:rPr dirty="0"/>
              <a:t>, le PMS, les obligations de </a:t>
            </a:r>
            <a:r>
              <a:rPr dirty="0" err="1"/>
              <a:t>traçabilité</a:t>
            </a:r>
            <a:r>
              <a:rPr dirty="0"/>
              <a:t>, la liaison </a:t>
            </a:r>
            <a:r>
              <a:rPr dirty="0" err="1"/>
              <a:t>froide</a:t>
            </a:r>
            <a:r>
              <a:rPr dirty="0"/>
              <a:t> et la liaison </a:t>
            </a:r>
            <a:r>
              <a:rPr dirty="0" err="1"/>
              <a:t>chaude</a:t>
            </a:r>
            <a:r>
              <a:rPr dirty="0"/>
              <a:t>, les non-</a:t>
            </a:r>
            <a:r>
              <a:rPr dirty="0" err="1"/>
              <a:t>conformités</a:t>
            </a:r>
            <a:r>
              <a:rPr dirty="0"/>
              <a:t>, la </a:t>
            </a:r>
            <a:r>
              <a:rPr dirty="0" err="1"/>
              <a:t>préparation</a:t>
            </a:r>
            <a:r>
              <a:rPr dirty="0"/>
              <a:t> d'un </a:t>
            </a:r>
            <a:r>
              <a:rPr dirty="0" err="1"/>
              <a:t>contrôle</a:t>
            </a:r>
            <a:r>
              <a:rPr dirty="0"/>
              <a:t> de la DDETSPP et les </a:t>
            </a:r>
            <a:r>
              <a:rPr dirty="0" err="1"/>
              <a:t>principaux</a:t>
            </a:r>
            <a:r>
              <a:rPr dirty="0"/>
              <a:t> </a:t>
            </a:r>
            <a:r>
              <a:rPr dirty="0" err="1"/>
              <a:t>risques</a:t>
            </a:r>
            <a:r>
              <a:rPr dirty="0"/>
              <a:t> </a:t>
            </a:r>
            <a:r>
              <a:rPr dirty="0" err="1"/>
              <a:t>en</a:t>
            </a:r>
            <a:r>
              <a:rPr dirty="0"/>
              <a:t> restauration. Et </a:t>
            </a:r>
            <a:r>
              <a:rPr dirty="0" err="1"/>
              <a:t>une</a:t>
            </a:r>
            <a:r>
              <a:rPr dirty="0"/>
              <a:t> </a:t>
            </a:r>
            <a:r>
              <a:rPr dirty="0" err="1"/>
              <a:t>partie</a:t>
            </a:r>
            <a:r>
              <a:rPr dirty="0"/>
              <a:t> pratique : la </a:t>
            </a:r>
            <a:r>
              <a:rPr dirty="0" err="1"/>
              <a:t>réception</a:t>
            </a:r>
            <a:r>
              <a:rPr dirty="0"/>
              <a:t> des </a:t>
            </a:r>
            <a:r>
              <a:rPr dirty="0" err="1"/>
              <a:t>marchandises</a:t>
            </a:r>
            <a:r>
              <a:rPr dirty="0"/>
              <a:t>, </a:t>
            </a:r>
            <a:r>
              <a:rPr dirty="0" err="1"/>
              <a:t>compléter</a:t>
            </a:r>
            <a:r>
              <a:rPr dirty="0"/>
              <a:t> les documents HACCP, la gestion </a:t>
            </a:r>
            <a:r>
              <a:rPr dirty="0" err="1"/>
              <a:t>d'une</a:t>
            </a:r>
            <a:r>
              <a:rPr dirty="0"/>
              <a:t> rupture de la </a:t>
            </a:r>
            <a:r>
              <a:rPr dirty="0" err="1"/>
              <a:t>chaîne</a:t>
            </a:r>
            <a:r>
              <a:rPr dirty="0"/>
              <a:t> du </a:t>
            </a:r>
            <a:r>
              <a:rPr dirty="0" err="1"/>
              <a:t>froid</a:t>
            </a:r>
            <a:r>
              <a:rPr dirty="0"/>
              <a:t> et la </a:t>
            </a:r>
            <a:r>
              <a:rPr dirty="0" err="1"/>
              <a:t>réalisation</a:t>
            </a:r>
            <a:r>
              <a:rPr dirty="0"/>
              <a:t> d'un audit interne.</a:t>
            </a:r>
          </a:p>
          <a:p>
            <a:endParaRPr dirty="0"/>
          </a:p>
          <a:p>
            <a:r>
              <a:rPr dirty="0"/>
              <a:t>INFOS PRATIQUES (environ 30 s)</a:t>
            </a:r>
          </a:p>
          <a:p>
            <a:r>
              <a:rPr dirty="0"/>
              <a:t>Une </a:t>
            </a:r>
            <a:r>
              <a:rPr dirty="0" err="1"/>
              <a:t>journée</a:t>
            </a:r>
            <a:r>
              <a:rPr dirty="0"/>
              <a:t>, le 21 </a:t>
            </a:r>
            <a:r>
              <a:rPr dirty="0" err="1"/>
              <a:t>décembre</a:t>
            </a:r>
            <a:r>
              <a:rPr dirty="0"/>
              <a:t> 2026, de 9 h à 12 h 30 et de 13 h 30 à 17 h. Tarif : 76 euros par jour. </a:t>
            </a:r>
            <a:r>
              <a:rPr dirty="0" err="1"/>
              <a:t>L'inscription</a:t>
            </a:r>
            <a:r>
              <a:rPr dirty="0"/>
              <a:t> se fait </a:t>
            </a:r>
            <a:r>
              <a:rPr dirty="0" err="1"/>
              <a:t>en</a:t>
            </a:r>
            <a:r>
              <a:rPr dirty="0"/>
              <a:t> </a:t>
            </a:r>
            <a:r>
              <a:rPr dirty="0" err="1"/>
              <a:t>ligne</a:t>
            </a:r>
            <a:r>
              <a:rPr dirty="0"/>
              <a:t> : le lien est sur la slide et je le </a:t>
            </a:r>
            <a:r>
              <a:rPr dirty="0" err="1"/>
              <a:t>dépose</a:t>
            </a:r>
            <a:r>
              <a:rPr dirty="0"/>
              <a:t> dans le chat. Pour toute question : 03 29 35 63 10 </a:t>
            </a:r>
            <a:r>
              <a:rPr dirty="0" err="1"/>
              <a:t>ou</a:t>
            </a:r>
            <a:r>
              <a:rPr dirty="0"/>
              <a:t> cdg88@cdg88.fr.</a:t>
            </a:r>
          </a:p>
          <a:p>
            <a:endParaRPr dirty="0"/>
          </a:p>
          <a:p>
            <a:r>
              <a:rPr dirty="0"/>
              <a:t>[À VÉRIFIER : le </a:t>
            </a:r>
            <a:r>
              <a:rPr dirty="0" err="1"/>
              <a:t>programme</a:t>
            </a:r>
            <a:r>
              <a:rPr dirty="0"/>
              <a:t> PDF affiche la date du 19/10/2026 </a:t>
            </a:r>
            <a:r>
              <a:rPr dirty="0" err="1"/>
              <a:t>alors</a:t>
            </a:r>
            <a:r>
              <a:rPr dirty="0"/>
              <a:t> </a:t>
            </a:r>
            <a:r>
              <a:rPr dirty="0" err="1"/>
              <a:t>que</a:t>
            </a:r>
            <a:r>
              <a:rPr dirty="0"/>
              <a:t> la page agenda du site </a:t>
            </a:r>
            <a:r>
              <a:rPr dirty="0" err="1"/>
              <a:t>indique</a:t>
            </a:r>
            <a:r>
              <a:rPr dirty="0"/>
              <a:t> le 21 </a:t>
            </a:r>
            <a:r>
              <a:rPr dirty="0" err="1"/>
              <a:t>décembre</a:t>
            </a:r>
            <a:r>
              <a:rPr dirty="0"/>
              <a:t> 2026. </a:t>
            </a:r>
            <a:r>
              <a:rPr dirty="0" err="1"/>
              <a:t>J'ai</a:t>
            </a:r>
            <a:r>
              <a:rPr dirty="0"/>
              <a:t> </a:t>
            </a:r>
            <a:r>
              <a:rPr dirty="0" err="1"/>
              <a:t>retenu</a:t>
            </a:r>
            <a:r>
              <a:rPr dirty="0"/>
              <a:t> la date de </a:t>
            </a:r>
            <a:r>
              <a:rPr dirty="0" err="1"/>
              <a:t>l'agenda</a:t>
            </a:r>
            <a:r>
              <a:rPr dirty="0"/>
              <a:t>. Le lieu est </a:t>
            </a:r>
            <a:r>
              <a:rPr dirty="0" err="1"/>
              <a:t>indiqué</a:t>
            </a:r>
            <a:r>
              <a:rPr dirty="0"/>
              <a:t> « CDG / </a:t>
            </a:r>
            <a:r>
              <a:rPr dirty="0" err="1"/>
              <a:t>collectivité</a:t>
            </a:r>
            <a:r>
              <a:rPr dirty="0"/>
              <a:t> » dans le </a:t>
            </a:r>
            <a:r>
              <a:rPr dirty="0" err="1"/>
              <a:t>programme</a:t>
            </a:r>
            <a:r>
              <a:rPr dirty="0"/>
              <a:t>.]</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88.cdgplus.fr/prevention-et-amelioration-des-conditions-de-travail/la-prevention/documentatio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hyperlink" Target="https://88.cdgplus.fr/agenda-formation-sante-securite-au-travail/" TargetMode="External"/><Relationship Id="rId4" Type="http://schemas.openxmlformats.org/officeDocument/2006/relationships/hyperlink" Target="https://app.digiforma.com/guest/6369101721/training_sessions/2945988/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1-1.png"/>
          <p:cNvPicPr>
            <a:picLocks noChangeAspect="1"/>
          </p:cNvPicPr>
          <p:nvPr/>
        </p:nvPicPr>
        <p:blipFill>
          <a:blip r:embed="rId3"/>
          <a:stretch>
            <a:fillRect/>
          </a:stretch>
        </p:blipFill>
        <p:spPr>
          <a:xfrm>
            <a:off x="4023360" y="457200"/>
            <a:ext cx="4035451" cy="914400"/>
          </a:xfrm>
          <a:prstGeom prst="rect">
            <a:avLst/>
          </a:prstGeom>
        </p:spPr>
      </p:pic>
      <p:sp>
        <p:nvSpPr>
          <p:cNvPr id="3" name="TextBox 2"/>
          <p:cNvSpPr txBox="1"/>
          <p:nvPr/>
        </p:nvSpPr>
        <p:spPr>
          <a:xfrm>
            <a:off x="0" y="1600200"/>
            <a:ext cx="12191695" cy="274320"/>
          </a:xfrm>
          <a:prstGeom prst="rect">
            <a:avLst/>
          </a:prstGeom>
          <a:noFill/>
        </p:spPr>
        <p:txBody>
          <a:bodyPr wrap="square" lIns="45720" tIns="18288" rIns="45720" bIns="18288" anchor="t">
            <a:spAutoFit/>
          </a:bodyPr>
          <a:lstStyle/>
          <a:p>
            <a:pPr algn="ctr"/>
            <a:r>
              <a:rPr sz="1200" b="1" i="0">
                <a:solidFill>
                  <a:srgbClr val="6B6A85"/>
                </a:solidFill>
                <a:latin typeface="Calibri"/>
              </a:rPr>
              <a:t>UN PROJET MENÉ AVEC LA F3SCT</a:t>
            </a:r>
          </a:p>
        </p:txBody>
      </p:sp>
      <p:sp>
        <p:nvSpPr>
          <p:cNvPr id="4" name="TextBox 3"/>
          <p:cNvSpPr txBox="1"/>
          <p:nvPr/>
        </p:nvSpPr>
        <p:spPr>
          <a:xfrm>
            <a:off x="731520" y="2286000"/>
            <a:ext cx="10698480" cy="914400"/>
          </a:xfrm>
          <a:prstGeom prst="rect">
            <a:avLst/>
          </a:prstGeom>
          <a:noFill/>
        </p:spPr>
        <p:txBody>
          <a:bodyPr wrap="square" lIns="45720" tIns="18288" rIns="45720" bIns="18288" anchor="t">
            <a:spAutoFit/>
          </a:bodyPr>
          <a:lstStyle/>
          <a:p>
            <a:pPr algn="ctr"/>
            <a:r>
              <a:rPr sz="4800" b="1" i="0">
                <a:solidFill>
                  <a:srgbClr val="323160"/>
                </a:solidFill>
                <a:latin typeface="Calibri"/>
              </a:rPr>
              <a:t>La boîte à outils de l'ATSEM</a:t>
            </a:r>
          </a:p>
        </p:txBody>
      </p:sp>
      <p:sp>
        <p:nvSpPr>
          <p:cNvPr id="5" name="TextBox 4"/>
          <p:cNvSpPr txBox="1"/>
          <p:nvPr/>
        </p:nvSpPr>
        <p:spPr>
          <a:xfrm>
            <a:off x="731520" y="3291840"/>
            <a:ext cx="10698480" cy="457200"/>
          </a:xfrm>
          <a:prstGeom prst="rect">
            <a:avLst/>
          </a:prstGeom>
          <a:noFill/>
        </p:spPr>
        <p:txBody>
          <a:bodyPr wrap="square" lIns="45720" tIns="18288" rIns="45720" bIns="18288" anchor="t">
            <a:spAutoFit/>
          </a:bodyPr>
          <a:lstStyle/>
          <a:p>
            <a:pPr algn="ctr"/>
            <a:r>
              <a:rPr sz="2000" b="0" i="1">
                <a:solidFill>
                  <a:srgbClr val="6B6A85"/>
                </a:solidFill>
                <a:latin typeface="Calibri"/>
              </a:rPr>
              <a:t>Prévention des risques  •  Risques psychosociaux  •  Ergonomie</a:t>
            </a:r>
          </a:p>
        </p:txBody>
      </p:sp>
      <p:sp>
        <p:nvSpPr>
          <p:cNvPr id="6" name="TextBox 5"/>
          <p:cNvSpPr txBox="1"/>
          <p:nvPr/>
        </p:nvSpPr>
        <p:spPr>
          <a:xfrm>
            <a:off x="731520" y="3931920"/>
            <a:ext cx="10698480" cy="365760"/>
          </a:xfrm>
          <a:prstGeom prst="rect">
            <a:avLst/>
          </a:prstGeom>
          <a:noFill/>
        </p:spPr>
        <p:txBody>
          <a:bodyPr wrap="square" lIns="45720" tIns="18288" rIns="45720" bIns="18288" anchor="t">
            <a:spAutoFit/>
          </a:bodyPr>
          <a:lstStyle/>
          <a:p>
            <a:pPr algn="ctr"/>
            <a:r>
              <a:rPr sz="1600" b="0" i="0">
                <a:solidFill>
                  <a:srgbClr val="6B6A85"/>
                </a:solidFill>
                <a:latin typeface="Calibri"/>
              </a:rPr>
              <a:t>Présentation du projet et mode d'emploi des 26 fiches</a:t>
            </a:r>
          </a:p>
        </p:txBody>
      </p:sp>
      <p:sp>
        <p:nvSpPr>
          <p:cNvPr id="7" name="Oval 6"/>
          <p:cNvSpPr/>
          <p:nvPr/>
        </p:nvSpPr>
        <p:spPr>
          <a:xfrm>
            <a:off x="-731520" y="5394960"/>
            <a:ext cx="2743200" cy="2743200"/>
          </a:xfrm>
          <a:prstGeom prst="ellipse">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1280160" y="5943600"/>
            <a:ext cx="1280160" cy="1280160"/>
          </a:xfrm>
          <a:prstGeom prst="ellipse">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2651760" y="5669280"/>
            <a:ext cx="2011680" cy="2011680"/>
          </a:xfrm>
          <a:prstGeom prst="ellipse">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4937760" y="5212080"/>
            <a:ext cx="2560320" cy="2560320"/>
          </a:xfrm>
          <a:prstGeom prst="ellipse">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Oval 10"/>
          <p:cNvSpPr/>
          <p:nvPr/>
        </p:nvSpPr>
        <p:spPr>
          <a:xfrm>
            <a:off x="7315200" y="5852160"/>
            <a:ext cx="1645920" cy="1645920"/>
          </a:xfrm>
          <a:prstGeom prst="ellipse">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8778240" y="5486400"/>
            <a:ext cx="2194560" cy="2194560"/>
          </a:xfrm>
          <a:prstGeom prst="ellipse">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10515600" y="5120640"/>
            <a:ext cx="2011680" cy="2011680"/>
          </a:xfrm>
          <a:prstGeom prst="ellipse">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LE PROJET</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Pourquoi ce projet ?</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2</a:t>
            </a:r>
          </a:p>
        </p:txBody>
      </p:sp>
      <p:sp>
        <p:nvSpPr>
          <p:cNvPr id="7" name="Rounded Rectangle 6"/>
          <p:cNvSpPr/>
          <p:nvPr/>
        </p:nvSpPr>
        <p:spPr>
          <a:xfrm>
            <a:off x="548640" y="1600200"/>
            <a:ext cx="36118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548640" y="1600200"/>
            <a:ext cx="3611880" cy="109728"/>
          </a:xfrm>
          <a:prstGeom prst="rect">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77240" y="1965960"/>
            <a:ext cx="3154680" cy="822960"/>
          </a:xfrm>
          <a:prstGeom prst="rect">
            <a:avLst/>
          </a:prstGeom>
          <a:noFill/>
        </p:spPr>
        <p:txBody>
          <a:bodyPr wrap="square" lIns="45720" tIns="18288" rIns="45720" bIns="18288" anchor="t">
            <a:spAutoFit/>
          </a:bodyPr>
          <a:lstStyle/>
          <a:p>
            <a:pPr algn="l"/>
            <a:r>
              <a:rPr sz="2100" b="1" i="0">
                <a:solidFill>
                  <a:srgbClr val="323160"/>
                </a:solidFill>
                <a:latin typeface="Calibri"/>
              </a:rPr>
              <a:t>Un métier exposé, peu outillé</a:t>
            </a:r>
          </a:p>
        </p:txBody>
      </p:sp>
      <p:sp>
        <p:nvSpPr>
          <p:cNvPr id="10" name="TextBox 9"/>
          <p:cNvSpPr txBox="1"/>
          <p:nvPr/>
        </p:nvSpPr>
        <p:spPr>
          <a:xfrm>
            <a:off x="777240" y="2880360"/>
            <a:ext cx="3154680" cy="1828800"/>
          </a:xfrm>
          <a:prstGeom prst="rect">
            <a:avLst/>
          </a:prstGeom>
          <a:noFill/>
        </p:spPr>
        <p:txBody>
          <a:bodyPr wrap="square" lIns="45720" tIns="18288" rIns="45720" bIns="18288" anchor="t">
            <a:spAutoFit/>
          </a:bodyPr>
          <a:lstStyle/>
          <a:p>
            <a:pPr algn="l"/>
            <a:r>
              <a:rPr sz="1600" b="0" i="0">
                <a:solidFill>
                  <a:srgbClr val="6B6A85"/>
                </a:solidFill>
                <a:latin typeface="Calibri"/>
              </a:rPr>
              <a:t>Sollicitations physiques, charge mentale, positionnement hiérarchique complexe (mairie / éducation nationale).</a:t>
            </a:r>
          </a:p>
        </p:txBody>
      </p:sp>
      <p:sp>
        <p:nvSpPr>
          <p:cNvPr id="11" name="Rounded Rectangle 10"/>
          <p:cNvSpPr/>
          <p:nvPr/>
        </p:nvSpPr>
        <p:spPr>
          <a:xfrm>
            <a:off x="4343400" y="1600200"/>
            <a:ext cx="36118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4343400" y="1600200"/>
            <a:ext cx="3611880" cy="109728"/>
          </a:xfrm>
          <a:prstGeom prst="rect">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4572000" y="1965960"/>
            <a:ext cx="3154680" cy="822960"/>
          </a:xfrm>
          <a:prstGeom prst="rect">
            <a:avLst/>
          </a:prstGeom>
          <a:noFill/>
        </p:spPr>
        <p:txBody>
          <a:bodyPr wrap="square" lIns="45720" tIns="18288" rIns="45720" bIns="18288" anchor="t">
            <a:spAutoFit/>
          </a:bodyPr>
          <a:lstStyle/>
          <a:p>
            <a:pPr algn="l"/>
            <a:r>
              <a:rPr sz="2100" b="1" i="0">
                <a:solidFill>
                  <a:srgbClr val="323160"/>
                </a:solidFill>
                <a:latin typeface="Calibri"/>
              </a:rPr>
              <a:t>Un besoin identifié par la F3SCT</a:t>
            </a:r>
          </a:p>
        </p:txBody>
      </p:sp>
      <p:sp>
        <p:nvSpPr>
          <p:cNvPr id="14" name="TextBox 13"/>
          <p:cNvSpPr txBox="1"/>
          <p:nvPr/>
        </p:nvSpPr>
        <p:spPr>
          <a:xfrm>
            <a:off x="4572000" y="2880360"/>
            <a:ext cx="3154680" cy="1828800"/>
          </a:xfrm>
          <a:prstGeom prst="rect">
            <a:avLst/>
          </a:prstGeom>
          <a:noFill/>
        </p:spPr>
        <p:txBody>
          <a:bodyPr wrap="square" lIns="45720" tIns="18288" rIns="45720" bIns="18288" anchor="t">
            <a:spAutoFit/>
          </a:bodyPr>
          <a:lstStyle/>
          <a:p>
            <a:pPr algn="l"/>
            <a:r>
              <a:rPr sz="1600" b="0" i="0">
                <a:solidFill>
                  <a:srgbClr val="6B6A85"/>
                </a:solidFill>
                <a:latin typeface="Calibri"/>
              </a:rPr>
              <a:t>Visites de terrain et signalements : il manque des outils simples et opérationnels.</a:t>
            </a:r>
          </a:p>
        </p:txBody>
      </p:sp>
      <p:sp>
        <p:nvSpPr>
          <p:cNvPr id="15" name="Rounded Rectangle 14"/>
          <p:cNvSpPr/>
          <p:nvPr/>
        </p:nvSpPr>
        <p:spPr>
          <a:xfrm>
            <a:off x="8138160" y="1600200"/>
            <a:ext cx="36118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8138160" y="1600200"/>
            <a:ext cx="3611880" cy="109728"/>
          </a:xfrm>
          <a:prstGeom prst="rect">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366760" y="1965960"/>
            <a:ext cx="3154680" cy="822960"/>
          </a:xfrm>
          <a:prstGeom prst="rect">
            <a:avLst/>
          </a:prstGeom>
          <a:noFill/>
        </p:spPr>
        <p:txBody>
          <a:bodyPr wrap="square" lIns="45720" tIns="18288" rIns="45720" bIns="18288" anchor="t">
            <a:spAutoFit/>
          </a:bodyPr>
          <a:lstStyle/>
          <a:p>
            <a:pPr algn="l"/>
            <a:r>
              <a:rPr sz="2100" b="1" i="0">
                <a:solidFill>
                  <a:srgbClr val="323160"/>
                </a:solidFill>
                <a:latin typeface="Calibri"/>
              </a:rPr>
              <a:t>Une obligation pour l'employeur</a:t>
            </a:r>
          </a:p>
        </p:txBody>
      </p:sp>
      <p:sp>
        <p:nvSpPr>
          <p:cNvPr id="18" name="TextBox 17"/>
          <p:cNvSpPr txBox="1"/>
          <p:nvPr/>
        </p:nvSpPr>
        <p:spPr>
          <a:xfrm>
            <a:off x="8366760" y="2880360"/>
            <a:ext cx="3154680" cy="1828800"/>
          </a:xfrm>
          <a:prstGeom prst="rect">
            <a:avLst/>
          </a:prstGeom>
          <a:noFill/>
        </p:spPr>
        <p:txBody>
          <a:bodyPr wrap="square" lIns="45720" tIns="18288" rIns="45720" bIns="18288" anchor="t">
            <a:spAutoFit/>
          </a:bodyPr>
          <a:lstStyle/>
          <a:p>
            <a:pPr algn="l"/>
            <a:r>
              <a:rPr sz="1600" b="0" i="0">
                <a:solidFill>
                  <a:srgbClr val="6B6A85"/>
                </a:solidFill>
                <a:latin typeface="Calibri"/>
              </a:rPr>
              <a:t>Obligation de sécurité (CGFP). Document Unique (DUERP) obligatoire, mis à jour au moins une fois par an.</a:t>
            </a:r>
          </a:p>
        </p:txBody>
      </p:sp>
      <p:sp>
        <p:nvSpPr>
          <p:cNvPr id="19" name="Rounded Rectangle 18"/>
          <p:cNvSpPr/>
          <p:nvPr/>
        </p:nvSpPr>
        <p:spPr>
          <a:xfrm>
            <a:off x="548640" y="5074920"/>
            <a:ext cx="11109960" cy="100584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22960" y="5074920"/>
            <a:ext cx="10607040" cy="1005840"/>
          </a:xfrm>
          <a:prstGeom prst="rect">
            <a:avLst/>
          </a:prstGeom>
          <a:noFill/>
        </p:spPr>
        <p:txBody>
          <a:bodyPr wrap="square" lIns="45720" tIns="18288" rIns="45720" bIns="18288" anchor="ctr">
            <a:spAutoFit/>
          </a:bodyPr>
          <a:lstStyle/>
          <a:p>
            <a:pPr algn="l"/>
            <a:r>
              <a:rPr sz="2000" b="1" i="0">
                <a:solidFill>
                  <a:srgbClr val="FFFFFF"/>
                </a:solidFill>
                <a:latin typeface="Calibri"/>
              </a:rPr>
              <a:t>Objectif du projet : </a:t>
            </a:r>
            <a:r>
              <a:rPr sz="2000" b="0" i="0">
                <a:solidFill>
                  <a:srgbClr val="FFFFFF"/>
                </a:solidFill>
                <a:latin typeface="Calibri"/>
              </a:rPr>
              <a:t>passer du constat à l'action avec des outils prêts à l'emploi, pas avec un rapport de plus.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LE PROJET</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Une démarche construite avec le terrain et des experts</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3</a:t>
            </a:r>
          </a:p>
        </p:txBody>
      </p:sp>
      <p:sp>
        <p:nvSpPr>
          <p:cNvPr id="7" name="Pentagon 6"/>
          <p:cNvSpPr/>
          <p:nvPr/>
        </p:nvSpPr>
        <p:spPr>
          <a:xfrm>
            <a:off x="548640" y="1737360"/>
            <a:ext cx="2697480" cy="868680"/>
          </a:xfrm>
          <a:prstGeom prst="homePlate">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1737360"/>
            <a:ext cx="2194560" cy="868680"/>
          </a:xfrm>
          <a:prstGeom prst="rect">
            <a:avLst/>
          </a:prstGeom>
          <a:noFill/>
        </p:spPr>
        <p:txBody>
          <a:bodyPr wrap="square" lIns="45720" tIns="18288" rIns="45720" bIns="18288" anchor="ctr">
            <a:spAutoFit/>
          </a:bodyPr>
          <a:lstStyle/>
          <a:p>
            <a:pPr algn="l"/>
            <a:r>
              <a:rPr sz="1900" b="1" i="0">
                <a:solidFill>
                  <a:srgbClr val="FFFFFF"/>
                </a:solidFill>
                <a:latin typeface="Calibri"/>
              </a:rPr>
              <a:t>1  Constat</a:t>
            </a:r>
          </a:p>
        </p:txBody>
      </p:sp>
      <p:sp>
        <p:nvSpPr>
          <p:cNvPr id="9" name="Rounded Rectangle 8"/>
          <p:cNvSpPr/>
          <p:nvPr/>
        </p:nvSpPr>
        <p:spPr>
          <a:xfrm>
            <a:off x="548640" y="2743200"/>
            <a:ext cx="2560320" cy="13716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85800" y="2834640"/>
            <a:ext cx="2286000" cy="1188720"/>
          </a:xfrm>
          <a:prstGeom prst="rect">
            <a:avLst/>
          </a:prstGeom>
          <a:noFill/>
        </p:spPr>
        <p:txBody>
          <a:bodyPr wrap="square" lIns="45720" tIns="18288" rIns="45720" bIns="18288" anchor="t">
            <a:spAutoFit/>
          </a:bodyPr>
          <a:lstStyle/>
          <a:p>
            <a:pPr algn="l"/>
            <a:r>
              <a:rPr sz="1450" b="0" i="0">
                <a:solidFill>
                  <a:srgbClr val="222131"/>
                </a:solidFill>
                <a:latin typeface="Calibri"/>
              </a:rPr>
              <a:t>Visites de terrain, signalements, besoin porté par la F3SCT</a:t>
            </a:r>
          </a:p>
        </p:txBody>
      </p:sp>
      <p:sp>
        <p:nvSpPr>
          <p:cNvPr id="11" name="Pentagon 10"/>
          <p:cNvSpPr/>
          <p:nvPr/>
        </p:nvSpPr>
        <p:spPr>
          <a:xfrm>
            <a:off x="3364992" y="1737360"/>
            <a:ext cx="2697480" cy="868680"/>
          </a:xfrm>
          <a:prstGeom prst="homePlate">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3547872" y="1737360"/>
            <a:ext cx="2194560" cy="868680"/>
          </a:xfrm>
          <a:prstGeom prst="rect">
            <a:avLst/>
          </a:prstGeom>
          <a:noFill/>
        </p:spPr>
        <p:txBody>
          <a:bodyPr wrap="square" lIns="45720" tIns="18288" rIns="45720" bIns="18288" anchor="ctr">
            <a:spAutoFit/>
          </a:bodyPr>
          <a:lstStyle/>
          <a:p>
            <a:pPr algn="l"/>
            <a:r>
              <a:rPr sz="1900" b="1" i="0">
                <a:solidFill>
                  <a:srgbClr val="FFFFFF"/>
                </a:solidFill>
                <a:latin typeface="Calibri"/>
              </a:rPr>
              <a:t>2  Co-construction</a:t>
            </a:r>
          </a:p>
        </p:txBody>
      </p:sp>
      <p:sp>
        <p:nvSpPr>
          <p:cNvPr id="13" name="Rounded Rectangle 12"/>
          <p:cNvSpPr/>
          <p:nvPr/>
        </p:nvSpPr>
        <p:spPr>
          <a:xfrm>
            <a:off x="3364992" y="2743200"/>
            <a:ext cx="2560320" cy="13716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3502152" y="2834640"/>
            <a:ext cx="2286000" cy="1188720"/>
          </a:xfrm>
          <a:prstGeom prst="rect">
            <a:avLst/>
          </a:prstGeom>
          <a:noFill/>
        </p:spPr>
        <p:txBody>
          <a:bodyPr wrap="square" lIns="45720" tIns="18288" rIns="45720" bIns="18288" anchor="t">
            <a:spAutoFit/>
          </a:bodyPr>
          <a:lstStyle/>
          <a:p>
            <a:pPr algn="l"/>
            <a:r>
              <a:rPr sz="1450" b="0" i="0">
                <a:solidFill>
                  <a:srgbClr val="222131"/>
                </a:solidFill>
                <a:latin typeface="Calibri"/>
              </a:rPr>
              <a:t>Conseillers de prévention, ergonomes, psychologues du travail</a:t>
            </a:r>
          </a:p>
        </p:txBody>
      </p:sp>
      <p:sp>
        <p:nvSpPr>
          <p:cNvPr id="15" name="Pentagon 14"/>
          <p:cNvSpPr/>
          <p:nvPr/>
        </p:nvSpPr>
        <p:spPr>
          <a:xfrm>
            <a:off x="6181344" y="1737360"/>
            <a:ext cx="2697480" cy="868680"/>
          </a:xfrm>
          <a:prstGeom prst="homePlate">
            <a:avLst/>
          </a:prstGeom>
          <a:solidFill>
            <a:srgbClr val="78779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364224" y="1737360"/>
            <a:ext cx="2194560" cy="868680"/>
          </a:xfrm>
          <a:prstGeom prst="rect">
            <a:avLst/>
          </a:prstGeom>
          <a:noFill/>
        </p:spPr>
        <p:txBody>
          <a:bodyPr wrap="square" lIns="45720" tIns="18288" rIns="45720" bIns="18288" anchor="ctr">
            <a:spAutoFit/>
          </a:bodyPr>
          <a:lstStyle/>
          <a:p>
            <a:pPr algn="l"/>
            <a:r>
              <a:rPr sz="1900" b="1" i="0">
                <a:solidFill>
                  <a:srgbClr val="FFFFFF"/>
                </a:solidFill>
                <a:latin typeface="Calibri"/>
              </a:rPr>
              <a:t>3  Production</a:t>
            </a:r>
          </a:p>
        </p:txBody>
      </p:sp>
      <p:sp>
        <p:nvSpPr>
          <p:cNvPr id="17" name="Rounded Rectangle 16"/>
          <p:cNvSpPr/>
          <p:nvPr/>
        </p:nvSpPr>
        <p:spPr>
          <a:xfrm>
            <a:off x="6181344" y="2743200"/>
            <a:ext cx="2560320" cy="13716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6318504" y="2834640"/>
            <a:ext cx="2286000" cy="1188720"/>
          </a:xfrm>
          <a:prstGeom prst="rect">
            <a:avLst/>
          </a:prstGeom>
          <a:noFill/>
        </p:spPr>
        <p:txBody>
          <a:bodyPr wrap="square" lIns="45720" tIns="18288" rIns="45720" bIns="18288" anchor="t">
            <a:spAutoFit/>
          </a:bodyPr>
          <a:lstStyle/>
          <a:p>
            <a:pPr algn="l"/>
            <a:r>
              <a:rPr sz="1450" b="0" i="0">
                <a:solidFill>
                  <a:srgbClr val="222131"/>
                </a:solidFill>
                <a:latin typeface="Calibri"/>
              </a:rPr>
              <a:t>26 fiches pratiques, utilisables seules, sur le terrain</a:t>
            </a:r>
          </a:p>
        </p:txBody>
      </p:sp>
      <p:sp>
        <p:nvSpPr>
          <p:cNvPr id="19" name="Pentagon 18"/>
          <p:cNvSpPr/>
          <p:nvPr/>
        </p:nvSpPr>
        <p:spPr>
          <a:xfrm>
            <a:off x="8997696" y="1737360"/>
            <a:ext cx="2697480" cy="868680"/>
          </a:xfrm>
          <a:prstGeom prst="homePlate">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9180576" y="1737360"/>
            <a:ext cx="2194560" cy="868680"/>
          </a:xfrm>
          <a:prstGeom prst="rect">
            <a:avLst/>
          </a:prstGeom>
          <a:noFill/>
        </p:spPr>
        <p:txBody>
          <a:bodyPr wrap="square" lIns="45720" tIns="18288" rIns="45720" bIns="18288" anchor="ctr">
            <a:spAutoFit/>
          </a:bodyPr>
          <a:lstStyle/>
          <a:p>
            <a:pPr algn="l"/>
            <a:r>
              <a:rPr sz="1900" b="1" i="0">
                <a:solidFill>
                  <a:srgbClr val="FFFFFF"/>
                </a:solidFill>
                <a:latin typeface="Calibri"/>
              </a:rPr>
              <a:t>4  Déploiement</a:t>
            </a:r>
          </a:p>
        </p:txBody>
      </p:sp>
      <p:sp>
        <p:nvSpPr>
          <p:cNvPr id="21" name="Rounded Rectangle 20"/>
          <p:cNvSpPr/>
          <p:nvPr/>
        </p:nvSpPr>
        <p:spPr>
          <a:xfrm>
            <a:off x="8997696" y="2743200"/>
            <a:ext cx="2560320" cy="13716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9134856" y="2834640"/>
            <a:ext cx="2286000" cy="1188720"/>
          </a:xfrm>
          <a:prstGeom prst="rect">
            <a:avLst/>
          </a:prstGeom>
          <a:noFill/>
        </p:spPr>
        <p:txBody>
          <a:bodyPr wrap="square" lIns="45720" tIns="18288" rIns="45720" bIns="18288" anchor="t">
            <a:spAutoFit/>
          </a:bodyPr>
          <a:lstStyle/>
          <a:p>
            <a:pPr algn="l"/>
            <a:r>
              <a:rPr sz="1450" b="0" i="0">
                <a:solidFill>
                  <a:srgbClr val="222131"/>
                </a:solidFill>
                <a:latin typeface="Calibri"/>
              </a:rPr>
              <a:t>Diffusion aux collectivités, suivi annuel, révision de l'outil</a:t>
            </a:r>
          </a:p>
        </p:txBody>
      </p:sp>
      <p:sp>
        <p:nvSpPr>
          <p:cNvPr id="23" name="TextBox 22"/>
          <p:cNvSpPr txBox="1"/>
          <p:nvPr/>
        </p:nvSpPr>
        <p:spPr>
          <a:xfrm>
            <a:off x="548640" y="4434840"/>
            <a:ext cx="7315200" cy="320040"/>
          </a:xfrm>
          <a:prstGeom prst="rect">
            <a:avLst/>
          </a:prstGeom>
          <a:noFill/>
        </p:spPr>
        <p:txBody>
          <a:bodyPr wrap="square" lIns="45720" tIns="18288" rIns="45720" bIns="18288" anchor="t">
            <a:spAutoFit/>
          </a:bodyPr>
          <a:lstStyle/>
          <a:p>
            <a:pPr algn="l"/>
            <a:r>
              <a:rPr sz="1200" b="1" i="0">
                <a:solidFill>
                  <a:srgbClr val="6B6A85"/>
                </a:solidFill>
                <a:latin typeface="Calibri"/>
              </a:rPr>
              <a:t>3 REGARDS COMPLÉMENTAIRES</a:t>
            </a:r>
          </a:p>
        </p:txBody>
      </p:sp>
      <p:sp>
        <p:nvSpPr>
          <p:cNvPr id="24" name="Rounded Rectangle 23"/>
          <p:cNvSpPr/>
          <p:nvPr/>
        </p:nvSpPr>
        <p:spPr>
          <a:xfrm>
            <a:off x="548640" y="4800600"/>
            <a:ext cx="3611880" cy="11887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548640" y="4800600"/>
            <a:ext cx="109728" cy="1188720"/>
          </a:xfrm>
          <a:prstGeom prst="rect">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822959" y="4892040"/>
            <a:ext cx="3246120" cy="457200"/>
          </a:xfrm>
          <a:prstGeom prst="rect">
            <a:avLst/>
          </a:prstGeom>
          <a:noFill/>
        </p:spPr>
        <p:txBody>
          <a:bodyPr wrap="square" lIns="45720" tIns="18288" rIns="45720" bIns="18288" anchor="t">
            <a:spAutoFit/>
          </a:bodyPr>
          <a:lstStyle/>
          <a:p>
            <a:pPr algn="l"/>
            <a:r>
              <a:rPr sz="1600" b="1" i="0">
                <a:solidFill>
                  <a:srgbClr val="323160"/>
                </a:solidFill>
                <a:latin typeface="Calibri"/>
              </a:rPr>
              <a:t>Conseillers de prévention du CDG</a:t>
            </a:r>
          </a:p>
        </p:txBody>
      </p:sp>
      <p:sp>
        <p:nvSpPr>
          <p:cNvPr id="27" name="TextBox 26"/>
          <p:cNvSpPr txBox="1"/>
          <p:nvPr/>
        </p:nvSpPr>
        <p:spPr>
          <a:xfrm>
            <a:off x="822959" y="5349240"/>
            <a:ext cx="3246120" cy="594360"/>
          </a:xfrm>
          <a:prstGeom prst="rect">
            <a:avLst/>
          </a:prstGeom>
          <a:noFill/>
        </p:spPr>
        <p:txBody>
          <a:bodyPr wrap="square" lIns="45720" tIns="18288" rIns="45720" bIns="18288" anchor="t">
            <a:spAutoFit/>
          </a:bodyPr>
          <a:lstStyle/>
          <a:p>
            <a:pPr algn="l"/>
            <a:r>
              <a:rPr sz="1350" b="0" i="0">
                <a:solidFill>
                  <a:srgbClr val="6B6A85"/>
                </a:solidFill>
                <a:latin typeface="Calibri"/>
              </a:rPr>
              <a:t>Cadre réglementaire, méthode, diagnostic</a:t>
            </a:r>
          </a:p>
        </p:txBody>
      </p:sp>
      <p:sp>
        <p:nvSpPr>
          <p:cNvPr id="28" name="Rounded Rectangle 27"/>
          <p:cNvSpPr/>
          <p:nvPr/>
        </p:nvSpPr>
        <p:spPr>
          <a:xfrm>
            <a:off x="4343400" y="4800600"/>
            <a:ext cx="3611880" cy="11887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ectangle 28"/>
          <p:cNvSpPr/>
          <p:nvPr/>
        </p:nvSpPr>
        <p:spPr>
          <a:xfrm>
            <a:off x="4343400" y="4800600"/>
            <a:ext cx="109728" cy="1188720"/>
          </a:xfrm>
          <a:prstGeom prst="rect">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4617720" y="4892040"/>
            <a:ext cx="3246120" cy="457200"/>
          </a:xfrm>
          <a:prstGeom prst="rect">
            <a:avLst/>
          </a:prstGeom>
          <a:noFill/>
        </p:spPr>
        <p:txBody>
          <a:bodyPr wrap="square" lIns="45720" tIns="18288" rIns="45720" bIns="18288" anchor="t">
            <a:spAutoFit/>
          </a:bodyPr>
          <a:lstStyle/>
          <a:p>
            <a:pPr algn="l"/>
            <a:r>
              <a:rPr sz="1600" b="1" i="0">
                <a:solidFill>
                  <a:srgbClr val="323160"/>
                </a:solidFill>
                <a:latin typeface="Calibri"/>
              </a:rPr>
              <a:t>Ergonomes du travail</a:t>
            </a:r>
          </a:p>
        </p:txBody>
      </p:sp>
      <p:sp>
        <p:nvSpPr>
          <p:cNvPr id="31" name="TextBox 30"/>
          <p:cNvSpPr txBox="1"/>
          <p:nvPr/>
        </p:nvSpPr>
        <p:spPr>
          <a:xfrm>
            <a:off x="4617720" y="5349240"/>
            <a:ext cx="3246120" cy="594360"/>
          </a:xfrm>
          <a:prstGeom prst="rect">
            <a:avLst/>
          </a:prstGeom>
          <a:noFill/>
        </p:spPr>
        <p:txBody>
          <a:bodyPr wrap="square" lIns="45720" tIns="18288" rIns="45720" bIns="18288" anchor="t">
            <a:spAutoFit/>
          </a:bodyPr>
          <a:lstStyle/>
          <a:p>
            <a:pPr algn="l"/>
            <a:r>
              <a:rPr sz="1350" b="0" i="0">
                <a:solidFill>
                  <a:srgbClr val="6B6A85"/>
                </a:solidFill>
                <a:latin typeface="Calibri"/>
              </a:rPr>
              <a:t>Situations réelles de travail, postures, matériel</a:t>
            </a:r>
          </a:p>
        </p:txBody>
      </p:sp>
      <p:sp>
        <p:nvSpPr>
          <p:cNvPr id="32" name="Rounded Rectangle 31"/>
          <p:cNvSpPr/>
          <p:nvPr/>
        </p:nvSpPr>
        <p:spPr>
          <a:xfrm>
            <a:off x="8138160" y="4800600"/>
            <a:ext cx="3611880" cy="11887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Rectangle 32"/>
          <p:cNvSpPr/>
          <p:nvPr/>
        </p:nvSpPr>
        <p:spPr>
          <a:xfrm>
            <a:off x="8138160" y="4800600"/>
            <a:ext cx="109728" cy="1188720"/>
          </a:xfrm>
          <a:prstGeom prst="rect">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TextBox 33"/>
          <p:cNvSpPr txBox="1"/>
          <p:nvPr/>
        </p:nvSpPr>
        <p:spPr>
          <a:xfrm>
            <a:off x="8412480" y="4892040"/>
            <a:ext cx="3246120" cy="457200"/>
          </a:xfrm>
          <a:prstGeom prst="rect">
            <a:avLst/>
          </a:prstGeom>
          <a:noFill/>
        </p:spPr>
        <p:txBody>
          <a:bodyPr wrap="square" lIns="45720" tIns="18288" rIns="45720" bIns="18288" anchor="t">
            <a:spAutoFit/>
          </a:bodyPr>
          <a:lstStyle/>
          <a:p>
            <a:pPr algn="l"/>
            <a:r>
              <a:rPr sz="1600" b="1" i="0">
                <a:solidFill>
                  <a:srgbClr val="323160"/>
                </a:solidFill>
                <a:latin typeface="Calibri"/>
              </a:rPr>
              <a:t>Psychologues du travail</a:t>
            </a:r>
          </a:p>
        </p:txBody>
      </p:sp>
      <p:sp>
        <p:nvSpPr>
          <p:cNvPr id="35" name="TextBox 34"/>
          <p:cNvSpPr txBox="1"/>
          <p:nvPr/>
        </p:nvSpPr>
        <p:spPr>
          <a:xfrm>
            <a:off x="8412480" y="5349240"/>
            <a:ext cx="3246120" cy="594360"/>
          </a:xfrm>
          <a:prstGeom prst="rect">
            <a:avLst/>
          </a:prstGeom>
          <a:noFill/>
        </p:spPr>
        <p:txBody>
          <a:bodyPr wrap="square" lIns="45720" tIns="18288" rIns="45720" bIns="18288" anchor="t">
            <a:spAutoFit/>
          </a:bodyPr>
          <a:lstStyle/>
          <a:p>
            <a:pPr algn="l"/>
            <a:r>
              <a:rPr sz="1350" b="0" i="0">
                <a:solidFill>
                  <a:srgbClr val="6B6A85"/>
                </a:solidFill>
                <a:latin typeface="Calibri"/>
              </a:rPr>
              <a:t>RPS, vécu professionnel, leviers collectifs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LA BOÎTE À OUTILS</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26 fiches, 3 volets, 5 formats d'outils</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4</a:t>
            </a:r>
          </a:p>
        </p:txBody>
      </p:sp>
      <p:sp>
        <p:nvSpPr>
          <p:cNvPr id="7" name="Rounded Rectangle 6"/>
          <p:cNvSpPr/>
          <p:nvPr/>
        </p:nvSpPr>
        <p:spPr>
          <a:xfrm>
            <a:off x="548640" y="1554480"/>
            <a:ext cx="3611880" cy="22860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777240" y="1783080"/>
            <a:ext cx="868680" cy="868680"/>
          </a:xfrm>
          <a:prstGeom prst="ellipse">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77240" y="1783080"/>
            <a:ext cx="868680" cy="868680"/>
          </a:xfrm>
          <a:prstGeom prst="rect">
            <a:avLst/>
          </a:prstGeom>
          <a:noFill/>
        </p:spPr>
        <p:txBody>
          <a:bodyPr wrap="square" lIns="45720" tIns="18288" rIns="45720" bIns="18288" anchor="ctr">
            <a:spAutoFit/>
          </a:bodyPr>
          <a:lstStyle/>
          <a:p>
            <a:pPr algn="ctr"/>
            <a:r>
              <a:rPr sz="3000" b="1" i="0">
                <a:solidFill>
                  <a:srgbClr val="FFFFFF"/>
                </a:solidFill>
                <a:latin typeface="Calibri"/>
              </a:rPr>
              <a:t>9</a:t>
            </a:r>
          </a:p>
        </p:txBody>
      </p:sp>
      <p:sp>
        <p:nvSpPr>
          <p:cNvPr id="10" name="TextBox 9"/>
          <p:cNvSpPr txBox="1"/>
          <p:nvPr/>
        </p:nvSpPr>
        <p:spPr>
          <a:xfrm>
            <a:off x="1737360" y="1783080"/>
            <a:ext cx="2286000" cy="868680"/>
          </a:xfrm>
          <a:prstGeom prst="rect">
            <a:avLst/>
          </a:prstGeom>
          <a:noFill/>
        </p:spPr>
        <p:txBody>
          <a:bodyPr wrap="square" lIns="45720" tIns="18288" rIns="45720" bIns="18288" anchor="ctr">
            <a:spAutoFit/>
          </a:bodyPr>
          <a:lstStyle/>
          <a:p>
            <a:pPr algn="l"/>
            <a:r>
              <a:rPr sz="1900" b="1" i="0">
                <a:solidFill>
                  <a:srgbClr val="323160"/>
                </a:solidFill>
                <a:latin typeface="Calibri"/>
              </a:rPr>
              <a:t>Prévention des risques</a:t>
            </a:r>
          </a:p>
        </p:txBody>
      </p:sp>
      <p:sp>
        <p:nvSpPr>
          <p:cNvPr id="11" name="TextBox 10"/>
          <p:cNvSpPr txBox="1"/>
          <p:nvPr/>
        </p:nvSpPr>
        <p:spPr>
          <a:xfrm>
            <a:off x="777240" y="2834640"/>
            <a:ext cx="3200400" cy="914400"/>
          </a:xfrm>
          <a:prstGeom prst="rect">
            <a:avLst/>
          </a:prstGeom>
          <a:noFill/>
        </p:spPr>
        <p:txBody>
          <a:bodyPr wrap="square" lIns="45720" tIns="18288" rIns="45720" bIns="18288" anchor="t">
            <a:spAutoFit/>
          </a:bodyPr>
          <a:lstStyle/>
          <a:p>
            <a:pPr algn="l"/>
            <a:r>
              <a:rPr sz="1500" b="0" i="0">
                <a:solidFill>
                  <a:srgbClr val="6B6A85"/>
                </a:solidFill>
                <a:latin typeface="Calibri"/>
              </a:rPr>
              <a:t>Sécurité, hygiène, Document Unique, budget, indicateurs</a:t>
            </a:r>
          </a:p>
        </p:txBody>
      </p:sp>
      <p:sp>
        <p:nvSpPr>
          <p:cNvPr id="12" name="Rounded Rectangle 11"/>
          <p:cNvSpPr/>
          <p:nvPr/>
        </p:nvSpPr>
        <p:spPr>
          <a:xfrm>
            <a:off x="4343400" y="1554480"/>
            <a:ext cx="3611880" cy="22860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4572000" y="1783080"/>
            <a:ext cx="868680" cy="868680"/>
          </a:xfrm>
          <a:prstGeom prst="ellipse">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4572000" y="1783080"/>
            <a:ext cx="868680" cy="868680"/>
          </a:xfrm>
          <a:prstGeom prst="rect">
            <a:avLst/>
          </a:prstGeom>
          <a:noFill/>
        </p:spPr>
        <p:txBody>
          <a:bodyPr wrap="square" lIns="45720" tIns="18288" rIns="45720" bIns="18288" anchor="ctr">
            <a:spAutoFit/>
          </a:bodyPr>
          <a:lstStyle/>
          <a:p>
            <a:pPr algn="ctr"/>
            <a:r>
              <a:rPr sz="3000" b="1" i="0">
                <a:solidFill>
                  <a:srgbClr val="FFFFFF"/>
                </a:solidFill>
                <a:latin typeface="Calibri"/>
              </a:rPr>
              <a:t>10</a:t>
            </a:r>
          </a:p>
        </p:txBody>
      </p:sp>
      <p:sp>
        <p:nvSpPr>
          <p:cNvPr id="15" name="TextBox 14"/>
          <p:cNvSpPr txBox="1"/>
          <p:nvPr/>
        </p:nvSpPr>
        <p:spPr>
          <a:xfrm>
            <a:off x="5532120" y="1783080"/>
            <a:ext cx="2286000" cy="868680"/>
          </a:xfrm>
          <a:prstGeom prst="rect">
            <a:avLst/>
          </a:prstGeom>
          <a:noFill/>
        </p:spPr>
        <p:txBody>
          <a:bodyPr wrap="square" lIns="45720" tIns="18288" rIns="45720" bIns="18288" anchor="ctr">
            <a:spAutoFit/>
          </a:bodyPr>
          <a:lstStyle/>
          <a:p>
            <a:pPr algn="l"/>
            <a:r>
              <a:rPr sz="1900" b="1" i="0">
                <a:solidFill>
                  <a:srgbClr val="323160"/>
                </a:solidFill>
                <a:latin typeface="Calibri"/>
              </a:rPr>
              <a:t>Risques psychosociaux</a:t>
            </a:r>
          </a:p>
        </p:txBody>
      </p:sp>
      <p:sp>
        <p:nvSpPr>
          <p:cNvPr id="16" name="TextBox 15"/>
          <p:cNvSpPr txBox="1"/>
          <p:nvPr/>
        </p:nvSpPr>
        <p:spPr>
          <a:xfrm>
            <a:off x="4572000" y="2834640"/>
            <a:ext cx="3200400" cy="914400"/>
          </a:xfrm>
          <a:prstGeom prst="rect">
            <a:avLst/>
          </a:prstGeom>
          <a:noFill/>
        </p:spPr>
        <p:txBody>
          <a:bodyPr wrap="square" lIns="45720" tIns="18288" rIns="45720" bIns="18288" anchor="t">
            <a:spAutoFit/>
          </a:bodyPr>
          <a:lstStyle/>
          <a:p>
            <a:pPr algn="l"/>
            <a:r>
              <a:rPr sz="1500" b="0" i="0">
                <a:solidFill>
                  <a:srgbClr val="6B6A85"/>
                </a:solidFill>
                <a:latin typeface="Calibri"/>
              </a:rPr>
              <a:t>Repérer, orienter, statut, équipe, soutien</a:t>
            </a:r>
          </a:p>
        </p:txBody>
      </p:sp>
      <p:sp>
        <p:nvSpPr>
          <p:cNvPr id="17" name="Rounded Rectangle 16"/>
          <p:cNvSpPr/>
          <p:nvPr/>
        </p:nvSpPr>
        <p:spPr>
          <a:xfrm>
            <a:off x="8138160" y="1554480"/>
            <a:ext cx="3611880" cy="22860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Oval 17"/>
          <p:cNvSpPr/>
          <p:nvPr/>
        </p:nvSpPr>
        <p:spPr>
          <a:xfrm>
            <a:off x="8366760" y="1783080"/>
            <a:ext cx="868680" cy="868680"/>
          </a:xfrm>
          <a:prstGeom prst="ellipse">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366760" y="1783080"/>
            <a:ext cx="868680" cy="868680"/>
          </a:xfrm>
          <a:prstGeom prst="rect">
            <a:avLst/>
          </a:prstGeom>
          <a:noFill/>
        </p:spPr>
        <p:txBody>
          <a:bodyPr wrap="square" lIns="45720" tIns="18288" rIns="45720" bIns="18288" anchor="ctr">
            <a:spAutoFit/>
          </a:bodyPr>
          <a:lstStyle/>
          <a:p>
            <a:pPr algn="ctr"/>
            <a:r>
              <a:rPr sz="3000" b="1" i="0">
                <a:solidFill>
                  <a:srgbClr val="FFFFFF"/>
                </a:solidFill>
                <a:latin typeface="Calibri"/>
              </a:rPr>
              <a:t>7</a:t>
            </a:r>
          </a:p>
        </p:txBody>
      </p:sp>
      <p:sp>
        <p:nvSpPr>
          <p:cNvPr id="20" name="TextBox 19"/>
          <p:cNvSpPr txBox="1"/>
          <p:nvPr/>
        </p:nvSpPr>
        <p:spPr>
          <a:xfrm>
            <a:off x="9326880" y="1783080"/>
            <a:ext cx="2286000" cy="868680"/>
          </a:xfrm>
          <a:prstGeom prst="rect">
            <a:avLst/>
          </a:prstGeom>
          <a:noFill/>
        </p:spPr>
        <p:txBody>
          <a:bodyPr wrap="square" lIns="45720" tIns="18288" rIns="45720" bIns="18288" anchor="ctr">
            <a:spAutoFit/>
          </a:bodyPr>
          <a:lstStyle/>
          <a:p>
            <a:pPr algn="l"/>
            <a:r>
              <a:rPr sz="1900" b="1" i="0">
                <a:solidFill>
                  <a:srgbClr val="323160"/>
                </a:solidFill>
                <a:latin typeface="Calibri"/>
              </a:rPr>
              <a:t>Ergonomie au travail</a:t>
            </a:r>
          </a:p>
        </p:txBody>
      </p:sp>
      <p:sp>
        <p:nvSpPr>
          <p:cNvPr id="21" name="TextBox 20"/>
          <p:cNvSpPr txBox="1"/>
          <p:nvPr/>
        </p:nvSpPr>
        <p:spPr>
          <a:xfrm>
            <a:off x="8366760" y="2834640"/>
            <a:ext cx="3200400" cy="914400"/>
          </a:xfrm>
          <a:prstGeom prst="rect">
            <a:avLst/>
          </a:prstGeom>
          <a:noFill/>
        </p:spPr>
        <p:txBody>
          <a:bodyPr wrap="square" lIns="45720" tIns="18288" rIns="45720" bIns="18288" anchor="t">
            <a:spAutoFit/>
          </a:bodyPr>
          <a:lstStyle/>
          <a:p>
            <a:pPr algn="l"/>
            <a:r>
              <a:rPr sz="1500" b="0" i="0">
                <a:solidFill>
                  <a:srgbClr val="6B6A85"/>
                </a:solidFill>
                <a:latin typeface="Calibri"/>
              </a:rPr>
              <a:t>Analyse de poste, matériel, locaux, organisation</a:t>
            </a:r>
          </a:p>
        </p:txBody>
      </p:sp>
      <p:sp>
        <p:nvSpPr>
          <p:cNvPr id="22" name="TextBox 21"/>
          <p:cNvSpPr txBox="1"/>
          <p:nvPr/>
        </p:nvSpPr>
        <p:spPr>
          <a:xfrm>
            <a:off x="548640" y="4114800"/>
            <a:ext cx="10972800" cy="365760"/>
          </a:xfrm>
          <a:prstGeom prst="rect">
            <a:avLst/>
          </a:prstGeom>
          <a:noFill/>
        </p:spPr>
        <p:txBody>
          <a:bodyPr wrap="square" lIns="45720" tIns="18288" rIns="45720" bIns="18288" anchor="t">
            <a:spAutoFit/>
          </a:bodyPr>
          <a:lstStyle/>
          <a:p>
            <a:pPr algn="l"/>
            <a:r>
              <a:rPr sz="1200" b="1" i="0">
                <a:solidFill>
                  <a:srgbClr val="E93E59"/>
                </a:solidFill>
                <a:latin typeface="Calibri"/>
              </a:rPr>
              <a:t>DES OUTILS, PAS DES COURS : 5 FORMATS</a:t>
            </a:r>
          </a:p>
        </p:txBody>
      </p:sp>
      <p:sp>
        <p:nvSpPr>
          <p:cNvPr id="23" name="Rounded Rectangle 22"/>
          <p:cNvSpPr/>
          <p:nvPr/>
        </p:nvSpPr>
        <p:spPr>
          <a:xfrm>
            <a:off x="548640" y="4526280"/>
            <a:ext cx="2148840" cy="141732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640080" y="4617720"/>
            <a:ext cx="1965960" cy="685800"/>
          </a:xfrm>
          <a:prstGeom prst="rect">
            <a:avLst/>
          </a:prstGeom>
          <a:noFill/>
        </p:spPr>
        <p:txBody>
          <a:bodyPr wrap="square" lIns="45720" tIns="18288" rIns="45720" bIns="18288" anchor="ctr">
            <a:spAutoFit/>
          </a:bodyPr>
          <a:lstStyle/>
          <a:p>
            <a:pPr algn="ctr"/>
            <a:r>
              <a:rPr sz="1450" b="1" i="0">
                <a:solidFill>
                  <a:srgbClr val="FFFFFF"/>
                </a:solidFill>
                <a:latin typeface="Calibri"/>
              </a:rPr>
              <a:t>Grilles d'auto-diagnostic</a:t>
            </a:r>
          </a:p>
        </p:txBody>
      </p:sp>
      <p:sp>
        <p:nvSpPr>
          <p:cNvPr id="25" name="TextBox 24"/>
          <p:cNvSpPr txBox="1"/>
          <p:nvPr/>
        </p:nvSpPr>
        <p:spPr>
          <a:xfrm>
            <a:off x="640080" y="5349240"/>
            <a:ext cx="1965960" cy="548640"/>
          </a:xfrm>
          <a:prstGeom prst="rect">
            <a:avLst/>
          </a:prstGeom>
          <a:noFill/>
        </p:spPr>
        <p:txBody>
          <a:bodyPr wrap="square" lIns="45720" tIns="18288" rIns="45720" bIns="18288" anchor="t">
            <a:spAutoFit/>
          </a:bodyPr>
          <a:lstStyle/>
          <a:p>
            <a:pPr algn="ctr"/>
            <a:r>
              <a:rPr sz="1200" b="0" i="0">
                <a:solidFill>
                  <a:srgbClr val="FFFFFF"/>
                </a:solidFill>
                <a:latin typeface="Calibri"/>
              </a:rPr>
              <a:t>à remplir sur le poste</a:t>
            </a:r>
          </a:p>
        </p:txBody>
      </p:sp>
      <p:sp>
        <p:nvSpPr>
          <p:cNvPr id="26" name="Rounded Rectangle 25"/>
          <p:cNvSpPr/>
          <p:nvPr/>
        </p:nvSpPr>
        <p:spPr>
          <a:xfrm>
            <a:off x="2788920" y="4526280"/>
            <a:ext cx="2148840" cy="1417320"/>
          </a:xfrm>
          <a:prstGeom prst="roundRect">
            <a:avLst>
              <a:gd name="adj" fmla="val 6000"/>
            </a:avLst>
          </a:prstGeom>
          <a:solidFill>
            <a:srgbClr val="78779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2880360" y="4617720"/>
            <a:ext cx="1965960" cy="685800"/>
          </a:xfrm>
          <a:prstGeom prst="rect">
            <a:avLst/>
          </a:prstGeom>
          <a:noFill/>
        </p:spPr>
        <p:txBody>
          <a:bodyPr wrap="square" lIns="45720" tIns="18288" rIns="45720" bIns="18288" anchor="ctr">
            <a:spAutoFit/>
          </a:bodyPr>
          <a:lstStyle/>
          <a:p>
            <a:pPr algn="ctr"/>
            <a:r>
              <a:rPr sz="1450" b="1" i="0">
                <a:solidFill>
                  <a:srgbClr val="FFFFFF"/>
                </a:solidFill>
                <a:latin typeface="Calibri"/>
              </a:rPr>
              <a:t>Grilles de priorisation et de décision</a:t>
            </a:r>
          </a:p>
        </p:txBody>
      </p:sp>
      <p:sp>
        <p:nvSpPr>
          <p:cNvPr id="28" name="TextBox 27"/>
          <p:cNvSpPr txBox="1"/>
          <p:nvPr/>
        </p:nvSpPr>
        <p:spPr>
          <a:xfrm>
            <a:off x="2880360" y="5349240"/>
            <a:ext cx="1965960" cy="548640"/>
          </a:xfrm>
          <a:prstGeom prst="rect">
            <a:avLst/>
          </a:prstGeom>
          <a:noFill/>
        </p:spPr>
        <p:txBody>
          <a:bodyPr wrap="square" lIns="45720" tIns="18288" rIns="45720" bIns="18288" anchor="t">
            <a:spAutoFit/>
          </a:bodyPr>
          <a:lstStyle/>
          <a:p>
            <a:pPr algn="ctr"/>
            <a:r>
              <a:rPr sz="1200" b="0" i="0">
                <a:solidFill>
                  <a:srgbClr val="FFFFFF"/>
                </a:solidFill>
                <a:latin typeface="Calibri"/>
              </a:rPr>
              <a:t>pour arbitrer et orienter</a:t>
            </a:r>
          </a:p>
        </p:txBody>
      </p:sp>
      <p:sp>
        <p:nvSpPr>
          <p:cNvPr id="29" name="Rounded Rectangle 28"/>
          <p:cNvSpPr/>
          <p:nvPr/>
        </p:nvSpPr>
        <p:spPr>
          <a:xfrm>
            <a:off x="5029200" y="4526280"/>
            <a:ext cx="2148840" cy="141732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5120640" y="4617720"/>
            <a:ext cx="1965960" cy="685800"/>
          </a:xfrm>
          <a:prstGeom prst="rect">
            <a:avLst/>
          </a:prstGeom>
          <a:noFill/>
        </p:spPr>
        <p:txBody>
          <a:bodyPr wrap="square" lIns="45720" tIns="18288" rIns="45720" bIns="18288" anchor="ctr">
            <a:spAutoFit/>
          </a:bodyPr>
          <a:lstStyle/>
          <a:p>
            <a:pPr algn="ctr"/>
            <a:r>
              <a:rPr sz="1450" b="1" i="0">
                <a:solidFill>
                  <a:srgbClr val="FFFFFF"/>
                </a:solidFill>
                <a:latin typeface="Calibri"/>
              </a:rPr>
              <a:t>Check-lists et trames</a:t>
            </a:r>
          </a:p>
        </p:txBody>
      </p:sp>
      <p:sp>
        <p:nvSpPr>
          <p:cNvPr id="31" name="TextBox 30"/>
          <p:cNvSpPr txBox="1"/>
          <p:nvPr/>
        </p:nvSpPr>
        <p:spPr>
          <a:xfrm>
            <a:off x="5120640" y="5349240"/>
            <a:ext cx="1965960" cy="548640"/>
          </a:xfrm>
          <a:prstGeom prst="rect">
            <a:avLst/>
          </a:prstGeom>
          <a:noFill/>
        </p:spPr>
        <p:txBody>
          <a:bodyPr wrap="square" lIns="45720" tIns="18288" rIns="45720" bIns="18288" anchor="t">
            <a:spAutoFit/>
          </a:bodyPr>
          <a:lstStyle/>
          <a:p>
            <a:pPr algn="ctr"/>
            <a:r>
              <a:rPr sz="1200" b="0" i="0">
                <a:solidFill>
                  <a:srgbClr val="FFFFFF"/>
                </a:solidFill>
                <a:latin typeface="Calibri"/>
              </a:rPr>
              <a:t>DUERP, demande d'aménagement, réunion</a:t>
            </a:r>
          </a:p>
        </p:txBody>
      </p:sp>
      <p:sp>
        <p:nvSpPr>
          <p:cNvPr id="32" name="Rounded Rectangle 31"/>
          <p:cNvSpPr/>
          <p:nvPr/>
        </p:nvSpPr>
        <p:spPr>
          <a:xfrm>
            <a:off x="7269480" y="4526280"/>
            <a:ext cx="2148840" cy="1417320"/>
          </a:xfrm>
          <a:prstGeom prst="roundRect">
            <a:avLst>
              <a:gd name="adj" fmla="val 6000"/>
            </a:avLst>
          </a:prstGeom>
          <a:solidFill>
            <a:srgbClr val="78779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TextBox 32"/>
          <p:cNvSpPr txBox="1"/>
          <p:nvPr/>
        </p:nvSpPr>
        <p:spPr>
          <a:xfrm>
            <a:off x="7360920" y="4617720"/>
            <a:ext cx="1965960" cy="685800"/>
          </a:xfrm>
          <a:prstGeom prst="rect">
            <a:avLst/>
          </a:prstGeom>
          <a:noFill/>
        </p:spPr>
        <p:txBody>
          <a:bodyPr wrap="square" lIns="45720" tIns="18288" rIns="45720" bIns="18288" anchor="ctr">
            <a:spAutoFit/>
          </a:bodyPr>
          <a:lstStyle/>
          <a:p>
            <a:pPr algn="ctr"/>
            <a:r>
              <a:rPr sz="1450" b="1" i="0">
                <a:solidFill>
                  <a:srgbClr val="FFFFFF"/>
                </a:solidFill>
                <a:latin typeface="Calibri"/>
              </a:rPr>
              <a:t>Fiches réflexes</a:t>
            </a:r>
          </a:p>
        </p:txBody>
      </p:sp>
      <p:sp>
        <p:nvSpPr>
          <p:cNvPr id="34" name="TextBox 33"/>
          <p:cNvSpPr txBox="1"/>
          <p:nvPr/>
        </p:nvSpPr>
        <p:spPr>
          <a:xfrm>
            <a:off x="7360920" y="5349240"/>
            <a:ext cx="1965960" cy="548640"/>
          </a:xfrm>
          <a:prstGeom prst="rect">
            <a:avLst/>
          </a:prstGeom>
          <a:noFill/>
        </p:spPr>
        <p:txBody>
          <a:bodyPr wrap="square" lIns="45720" tIns="18288" rIns="45720" bIns="18288" anchor="t">
            <a:spAutoFit/>
          </a:bodyPr>
          <a:lstStyle/>
          <a:p>
            <a:pPr algn="ctr"/>
            <a:r>
              <a:rPr sz="1200" b="0" i="0">
                <a:solidFill>
                  <a:srgbClr val="FFFFFF"/>
                </a:solidFill>
                <a:latin typeface="Calibri"/>
              </a:rPr>
              <a:t>à afficher dans les locaux</a:t>
            </a:r>
          </a:p>
        </p:txBody>
      </p:sp>
      <p:sp>
        <p:nvSpPr>
          <p:cNvPr id="35" name="Rounded Rectangle 34"/>
          <p:cNvSpPr/>
          <p:nvPr/>
        </p:nvSpPr>
        <p:spPr>
          <a:xfrm>
            <a:off x="9509760" y="4526280"/>
            <a:ext cx="2148840" cy="141732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TextBox 35"/>
          <p:cNvSpPr txBox="1"/>
          <p:nvPr/>
        </p:nvSpPr>
        <p:spPr>
          <a:xfrm>
            <a:off x="9601200" y="4617720"/>
            <a:ext cx="1965960" cy="685800"/>
          </a:xfrm>
          <a:prstGeom prst="rect">
            <a:avLst/>
          </a:prstGeom>
          <a:noFill/>
        </p:spPr>
        <p:txBody>
          <a:bodyPr wrap="square" lIns="45720" tIns="18288" rIns="45720" bIns="18288" anchor="ctr">
            <a:spAutoFit/>
          </a:bodyPr>
          <a:lstStyle/>
          <a:p>
            <a:pPr algn="ctr"/>
            <a:r>
              <a:rPr sz="1450" b="1" i="0">
                <a:solidFill>
                  <a:srgbClr val="FFFFFF"/>
                </a:solidFill>
                <a:latin typeface="Calibri"/>
              </a:rPr>
              <a:t>Repères de coûts</a:t>
            </a:r>
          </a:p>
        </p:txBody>
      </p:sp>
      <p:sp>
        <p:nvSpPr>
          <p:cNvPr id="37" name="TextBox 36"/>
          <p:cNvSpPr txBox="1"/>
          <p:nvPr/>
        </p:nvSpPr>
        <p:spPr>
          <a:xfrm>
            <a:off x="9601200" y="5349240"/>
            <a:ext cx="1965960" cy="548640"/>
          </a:xfrm>
          <a:prstGeom prst="rect">
            <a:avLst/>
          </a:prstGeom>
          <a:noFill/>
        </p:spPr>
        <p:txBody>
          <a:bodyPr wrap="square" lIns="45720" tIns="18288" rIns="45720" bIns="18288" anchor="t">
            <a:spAutoFit/>
          </a:bodyPr>
          <a:lstStyle/>
          <a:p>
            <a:pPr algn="ctr"/>
            <a:r>
              <a:rPr sz="1200" b="0" i="0">
                <a:solidFill>
                  <a:srgbClr val="FFFFFF"/>
                </a:solidFill>
                <a:latin typeface="Calibri"/>
              </a:rPr>
              <a:t>pour chiffrer un budget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LA BOÎTE À OUTILS</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Qui peut l'utiliser, et pour quoi faire ?</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5</a:t>
            </a:r>
          </a:p>
        </p:txBody>
      </p:sp>
      <p:sp>
        <p:nvSpPr>
          <p:cNvPr id="7" name="Rounded Rectangle 6"/>
          <p:cNvSpPr/>
          <p:nvPr/>
        </p:nvSpPr>
        <p:spPr>
          <a:xfrm>
            <a:off x="548640" y="1554480"/>
            <a:ext cx="2697480" cy="41148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548640" y="1554480"/>
            <a:ext cx="2697480" cy="109728"/>
          </a:xfrm>
          <a:prstGeom prst="rect">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85800" y="1828800"/>
            <a:ext cx="2423160" cy="914400"/>
          </a:xfrm>
          <a:prstGeom prst="rect">
            <a:avLst/>
          </a:prstGeom>
          <a:noFill/>
        </p:spPr>
        <p:txBody>
          <a:bodyPr wrap="square" lIns="45720" tIns="18288" rIns="45720" bIns="18288" anchor="t">
            <a:spAutoFit/>
          </a:bodyPr>
          <a:lstStyle/>
          <a:p>
            <a:pPr algn="l"/>
            <a:r>
              <a:rPr sz="1900" b="1" i="0">
                <a:solidFill>
                  <a:srgbClr val="323160"/>
                </a:solidFill>
                <a:latin typeface="Calibri"/>
              </a:rPr>
              <a:t>Élus</a:t>
            </a:r>
          </a:p>
        </p:txBody>
      </p:sp>
      <p:sp>
        <p:nvSpPr>
          <p:cNvPr id="10" name="TextBox 9"/>
          <p:cNvSpPr txBox="1"/>
          <p:nvPr/>
        </p:nvSpPr>
        <p:spPr>
          <a:xfrm>
            <a:off x="685800" y="2834640"/>
            <a:ext cx="2423160" cy="457200"/>
          </a:xfrm>
          <a:prstGeom prst="rect">
            <a:avLst/>
          </a:prstGeom>
          <a:noFill/>
        </p:spPr>
        <p:txBody>
          <a:bodyPr wrap="square" lIns="45720" tIns="18288" rIns="45720" bIns="18288" anchor="t">
            <a:spAutoFit/>
          </a:bodyPr>
          <a:lstStyle/>
          <a:p>
            <a:pPr algn="l"/>
            <a:r>
              <a:rPr sz="1600" b="1" i="0">
                <a:solidFill>
                  <a:srgbClr val="323160"/>
                </a:solidFill>
                <a:latin typeface="Calibri"/>
              </a:rPr>
              <a:t>Décider et arbitrer</a:t>
            </a:r>
          </a:p>
        </p:txBody>
      </p:sp>
      <p:sp>
        <p:nvSpPr>
          <p:cNvPr id="11" name="TextBox 10"/>
          <p:cNvSpPr txBox="1"/>
          <p:nvPr/>
        </p:nvSpPr>
        <p:spPr>
          <a:xfrm>
            <a:off x="685800" y="3474720"/>
            <a:ext cx="2423160" cy="2194560"/>
          </a:xfrm>
          <a:prstGeom prst="rect">
            <a:avLst/>
          </a:prstGeom>
          <a:noFill/>
        </p:spPr>
        <p:txBody>
          <a:bodyPr wrap="square" lIns="45720" tIns="18288" rIns="45720" bIns="18288" anchor="t">
            <a:spAutoFit/>
          </a:bodyPr>
          <a:lstStyle/>
          <a:p>
            <a:pPr algn="l">
              <a:spcAft>
                <a:spcPts val="1000"/>
              </a:spcAft>
            </a:pPr>
            <a:r>
              <a:rPr sz="1600" b="0" i="0">
                <a:solidFill>
                  <a:srgbClr val="222131"/>
                </a:solidFill>
                <a:latin typeface="Calibri"/>
              </a:rPr>
              <a:t>• Sensibilisation</a:t>
            </a:r>
          </a:p>
          <a:p>
            <a:pPr algn="l">
              <a:spcAft>
                <a:spcPts val="1000"/>
              </a:spcAft>
            </a:pPr>
            <a:r>
              <a:rPr sz="1600" b="0" i="0">
                <a:solidFill>
                  <a:srgbClr val="222131"/>
                </a:solidFill>
                <a:latin typeface="Calibri"/>
              </a:rPr>
              <a:t>• Priorisation</a:t>
            </a:r>
          </a:p>
          <a:p>
            <a:pPr algn="l">
              <a:spcAft>
                <a:spcPts val="1000"/>
              </a:spcAft>
            </a:pPr>
            <a:r>
              <a:rPr sz="1600" b="0" i="0">
                <a:solidFill>
                  <a:srgbClr val="222131"/>
                </a:solidFill>
                <a:latin typeface="Calibri"/>
              </a:rPr>
              <a:t>• Budget</a:t>
            </a:r>
          </a:p>
          <a:p>
            <a:pPr algn="l">
              <a:spcAft>
                <a:spcPts val="1000"/>
              </a:spcAft>
            </a:pPr>
            <a:r>
              <a:rPr sz="1600" b="0" i="0">
                <a:solidFill>
                  <a:srgbClr val="222131"/>
                </a:solidFill>
                <a:latin typeface="Calibri"/>
              </a:rPr>
              <a:t>• Ordre du jour F3SCT</a:t>
            </a:r>
          </a:p>
        </p:txBody>
      </p:sp>
      <p:sp>
        <p:nvSpPr>
          <p:cNvPr id="12" name="Rounded Rectangle 11"/>
          <p:cNvSpPr/>
          <p:nvPr/>
        </p:nvSpPr>
        <p:spPr>
          <a:xfrm>
            <a:off x="3364992" y="1554480"/>
            <a:ext cx="2697480" cy="41148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3364992" y="1554480"/>
            <a:ext cx="2697480" cy="109728"/>
          </a:xfrm>
          <a:prstGeom prst="rect">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3502152" y="1828800"/>
            <a:ext cx="2423160" cy="914400"/>
          </a:xfrm>
          <a:prstGeom prst="rect">
            <a:avLst/>
          </a:prstGeom>
          <a:noFill/>
        </p:spPr>
        <p:txBody>
          <a:bodyPr wrap="square" lIns="45720" tIns="18288" rIns="45720" bIns="18288" anchor="t">
            <a:spAutoFit/>
          </a:bodyPr>
          <a:lstStyle/>
          <a:p>
            <a:pPr algn="l"/>
            <a:r>
              <a:rPr sz="1900" b="1" i="0">
                <a:solidFill>
                  <a:srgbClr val="323160"/>
                </a:solidFill>
                <a:latin typeface="Calibri"/>
              </a:rPr>
              <a:t>Assistants et conseillers de prévention</a:t>
            </a:r>
          </a:p>
        </p:txBody>
      </p:sp>
      <p:sp>
        <p:nvSpPr>
          <p:cNvPr id="15" name="TextBox 14"/>
          <p:cNvSpPr txBox="1"/>
          <p:nvPr/>
        </p:nvSpPr>
        <p:spPr>
          <a:xfrm>
            <a:off x="3502152" y="2834640"/>
            <a:ext cx="2423160" cy="457200"/>
          </a:xfrm>
          <a:prstGeom prst="rect">
            <a:avLst/>
          </a:prstGeom>
          <a:noFill/>
        </p:spPr>
        <p:txBody>
          <a:bodyPr wrap="square" lIns="45720" tIns="18288" rIns="45720" bIns="18288" anchor="t">
            <a:spAutoFit/>
          </a:bodyPr>
          <a:lstStyle/>
          <a:p>
            <a:pPr algn="l"/>
            <a:r>
              <a:rPr sz="1600" b="1" i="0">
                <a:solidFill>
                  <a:srgbClr val="E93E59"/>
                </a:solidFill>
                <a:latin typeface="Calibri"/>
              </a:rPr>
              <a:t>Diagnostiquer et suivre</a:t>
            </a:r>
          </a:p>
        </p:txBody>
      </p:sp>
      <p:sp>
        <p:nvSpPr>
          <p:cNvPr id="16" name="TextBox 15"/>
          <p:cNvSpPr txBox="1"/>
          <p:nvPr/>
        </p:nvSpPr>
        <p:spPr>
          <a:xfrm>
            <a:off x="3502152" y="3474720"/>
            <a:ext cx="2423160" cy="2194560"/>
          </a:xfrm>
          <a:prstGeom prst="rect">
            <a:avLst/>
          </a:prstGeom>
          <a:noFill/>
        </p:spPr>
        <p:txBody>
          <a:bodyPr wrap="square" lIns="45720" tIns="18288" rIns="45720" bIns="18288" anchor="t">
            <a:spAutoFit/>
          </a:bodyPr>
          <a:lstStyle/>
          <a:p>
            <a:pPr algn="l">
              <a:spcAft>
                <a:spcPts val="1000"/>
              </a:spcAft>
            </a:pPr>
            <a:r>
              <a:rPr sz="1600" b="0" i="0">
                <a:solidFill>
                  <a:srgbClr val="222131"/>
                </a:solidFill>
                <a:latin typeface="Calibri"/>
              </a:rPr>
              <a:t>• Grilles d'auto-diagnostic</a:t>
            </a:r>
          </a:p>
          <a:p>
            <a:pPr algn="l">
              <a:spcAft>
                <a:spcPts val="1000"/>
              </a:spcAft>
            </a:pPr>
            <a:r>
              <a:rPr sz="1600" b="0" i="0">
                <a:solidFill>
                  <a:srgbClr val="222131"/>
                </a:solidFill>
                <a:latin typeface="Calibri"/>
              </a:rPr>
              <a:t>• Check-lists</a:t>
            </a:r>
          </a:p>
          <a:p>
            <a:pPr algn="l">
              <a:spcAft>
                <a:spcPts val="1000"/>
              </a:spcAft>
            </a:pPr>
            <a:r>
              <a:rPr sz="1600" b="0" i="0">
                <a:solidFill>
                  <a:srgbClr val="222131"/>
                </a:solidFill>
                <a:latin typeface="Calibri"/>
              </a:rPr>
              <a:t>• Document Unique</a:t>
            </a:r>
          </a:p>
        </p:txBody>
      </p:sp>
      <p:sp>
        <p:nvSpPr>
          <p:cNvPr id="17" name="Rounded Rectangle 16"/>
          <p:cNvSpPr/>
          <p:nvPr/>
        </p:nvSpPr>
        <p:spPr>
          <a:xfrm>
            <a:off x="6181344" y="1554480"/>
            <a:ext cx="2697480" cy="41148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6181344" y="1554480"/>
            <a:ext cx="2697480" cy="109728"/>
          </a:xfrm>
          <a:prstGeom prst="rect">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6318504" y="1828800"/>
            <a:ext cx="2423160" cy="914400"/>
          </a:xfrm>
          <a:prstGeom prst="rect">
            <a:avLst/>
          </a:prstGeom>
          <a:noFill/>
        </p:spPr>
        <p:txBody>
          <a:bodyPr wrap="square" lIns="45720" tIns="18288" rIns="45720" bIns="18288" anchor="t">
            <a:spAutoFit/>
          </a:bodyPr>
          <a:lstStyle/>
          <a:p>
            <a:pPr algn="l"/>
            <a:r>
              <a:rPr sz="1900" b="1" i="0">
                <a:solidFill>
                  <a:srgbClr val="323160"/>
                </a:solidFill>
                <a:latin typeface="Calibri"/>
              </a:rPr>
              <a:t>Encadrants, directions, responsables</a:t>
            </a:r>
          </a:p>
        </p:txBody>
      </p:sp>
      <p:sp>
        <p:nvSpPr>
          <p:cNvPr id="20" name="TextBox 19"/>
          <p:cNvSpPr txBox="1"/>
          <p:nvPr/>
        </p:nvSpPr>
        <p:spPr>
          <a:xfrm>
            <a:off x="6318504" y="2834640"/>
            <a:ext cx="2423160" cy="457200"/>
          </a:xfrm>
          <a:prstGeom prst="rect">
            <a:avLst/>
          </a:prstGeom>
          <a:noFill/>
        </p:spPr>
        <p:txBody>
          <a:bodyPr wrap="square" lIns="45720" tIns="18288" rIns="45720" bIns="18288" anchor="t">
            <a:spAutoFit/>
          </a:bodyPr>
          <a:lstStyle/>
          <a:p>
            <a:pPr algn="l"/>
            <a:r>
              <a:rPr sz="1600" b="1" i="0">
                <a:solidFill>
                  <a:srgbClr val="B07A10"/>
                </a:solidFill>
                <a:latin typeface="Calibri"/>
              </a:rPr>
              <a:t>Organiser et réguler</a:t>
            </a:r>
          </a:p>
        </p:txBody>
      </p:sp>
      <p:sp>
        <p:nvSpPr>
          <p:cNvPr id="21" name="TextBox 20"/>
          <p:cNvSpPr txBox="1"/>
          <p:nvPr/>
        </p:nvSpPr>
        <p:spPr>
          <a:xfrm>
            <a:off x="6318504" y="3474720"/>
            <a:ext cx="2423160" cy="2194560"/>
          </a:xfrm>
          <a:prstGeom prst="rect">
            <a:avLst/>
          </a:prstGeom>
          <a:noFill/>
        </p:spPr>
        <p:txBody>
          <a:bodyPr wrap="square" lIns="45720" tIns="18288" rIns="45720" bIns="18288" anchor="t">
            <a:spAutoFit/>
          </a:bodyPr>
          <a:lstStyle/>
          <a:p>
            <a:pPr algn="l">
              <a:spcAft>
                <a:spcPts val="1000"/>
              </a:spcAft>
            </a:pPr>
            <a:r>
              <a:rPr sz="1600" b="0" i="0">
                <a:solidFill>
                  <a:srgbClr val="222131"/>
                </a:solidFill>
                <a:latin typeface="Calibri"/>
              </a:rPr>
              <a:t>• Réunion de coordination</a:t>
            </a:r>
          </a:p>
          <a:p>
            <a:pPr algn="l">
              <a:spcAft>
                <a:spcPts val="1000"/>
              </a:spcAft>
            </a:pPr>
            <a:r>
              <a:rPr sz="1600" b="0" i="0">
                <a:solidFill>
                  <a:srgbClr val="222131"/>
                </a:solidFill>
                <a:latin typeface="Calibri"/>
              </a:rPr>
              <a:t>• Entretien dédié</a:t>
            </a:r>
          </a:p>
          <a:p>
            <a:pPr algn="l">
              <a:spcAft>
                <a:spcPts val="1000"/>
              </a:spcAft>
            </a:pPr>
            <a:r>
              <a:rPr sz="1600" b="0" i="0">
                <a:solidFill>
                  <a:srgbClr val="222131"/>
                </a:solidFill>
                <a:latin typeface="Calibri"/>
              </a:rPr>
              <a:t>• Signaux d'alerte</a:t>
            </a:r>
          </a:p>
        </p:txBody>
      </p:sp>
      <p:sp>
        <p:nvSpPr>
          <p:cNvPr id="22" name="Rounded Rectangle 21"/>
          <p:cNvSpPr/>
          <p:nvPr/>
        </p:nvSpPr>
        <p:spPr>
          <a:xfrm>
            <a:off x="8997696" y="1554480"/>
            <a:ext cx="2697480" cy="41148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Rectangle 22"/>
          <p:cNvSpPr/>
          <p:nvPr/>
        </p:nvSpPr>
        <p:spPr>
          <a:xfrm>
            <a:off x="8997696" y="1554480"/>
            <a:ext cx="2697480" cy="109728"/>
          </a:xfrm>
          <a:prstGeom prst="rect">
            <a:avLst/>
          </a:prstGeom>
          <a:solidFill>
            <a:srgbClr val="78779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9134856" y="1828800"/>
            <a:ext cx="2423160" cy="914400"/>
          </a:xfrm>
          <a:prstGeom prst="rect">
            <a:avLst/>
          </a:prstGeom>
          <a:noFill/>
        </p:spPr>
        <p:txBody>
          <a:bodyPr wrap="square" lIns="45720" tIns="18288" rIns="45720" bIns="18288" anchor="t">
            <a:spAutoFit/>
          </a:bodyPr>
          <a:lstStyle/>
          <a:p>
            <a:pPr algn="l"/>
            <a:r>
              <a:rPr sz="1900" b="1" i="0">
                <a:solidFill>
                  <a:srgbClr val="323160"/>
                </a:solidFill>
                <a:latin typeface="Calibri"/>
              </a:rPr>
              <a:t>Agents et petite enfance</a:t>
            </a:r>
          </a:p>
        </p:txBody>
      </p:sp>
      <p:sp>
        <p:nvSpPr>
          <p:cNvPr id="25" name="TextBox 24"/>
          <p:cNvSpPr txBox="1"/>
          <p:nvPr/>
        </p:nvSpPr>
        <p:spPr>
          <a:xfrm>
            <a:off x="9134856" y="2834640"/>
            <a:ext cx="2423160" cy="457200"/>
          </a:xfrm>
          <a:prstGeom prst="rect">
            <a:avLst/>
          </a:prstGeom>
          <a:noFill/>
        </p:spPr>
        <p:txBody>
          <a:bodyPr wrap="square" lIns="45720" tIns="18288" rIns="45720" bIns="18288" anchor="t">
            <a:spAutoFit/>
          </a:bodyPr>
          <a:lstStyle/>
          <a:p>
            <a:pPr algn="l"/>
            <a:r>
              <a:rPr sz="1600" b="1" i="0">
                <a:solidFill>
                  <a:srgbClr val="78779C"/>
                </a:solidFill>
                <a:latin typeface="Calibri"/>
              </a:rPr>
              <a:t>Prévenir et demander</a:t>
            </a:r>
          </a:p>
        </p:txBody>
      </p:sp>
      <p:sp>
        <p:nvSpPr>
          <p:cNvPr id="26" name="TextBox 25"/>
          <p:cNvSpPr txBox="1"/>
          <p:nvPr/>
        </p:nvSpPr>
        <p:spPr>
          <a:xfrm>
            <a:off x="9134856" y="3474720"/>
            <a:ext cx="2423160" cy="2194560"/>
          </a:xfrm>
          <a:prstGeom prst="rect">
            <a:avLst/>
          </a:prstGeom>
          <a:noFill/>
        </p:spPr>
        <p:txBody>
          <a:bodyPr wrap="square" lIns="45720" tIns="18288" rIns="45720" bIns="18288" anchor="t">
            <a:spAutoFit/>
          </a:bodyPr>
          <a:lstStyle/>
          <a:p>
            <a:pPr algn="l">
              <a:spcAft>
                <a:spcPts val="1000"/>
              </a:spcAft>
            </a:pPr>
            <a:r>
              <a:rPr sz="1600" b="0" i="0">
                <a:solidFill>
                  <a:srgbClr val="222131"/>
                </a:solidFill>
                <a:latin typeface="Calibri"/>
              </a:rPr>
              <a:t>• Gestes et postures</a:t>
            </a:r>
          </a:p>
          <a:p>
            <a:pPr algn="l">
              <a:spcAft>
                <a:spcPts val="1000"/>
              </a:spcAft>
            </a:pPr>
            <a:r>
              <a:rPr sz="1600" b="0" i="0">
                <a:solidFill>
                  <a:srgbClr val="222131"/>
                </a:solidFill>
                <a:latin typeface="Calibri"/>
              </a:rPr>
              <a:t>• Demande d'aménagement</a:t>
            </a:r>
          </a:p>
          <a:p>
            <a:pPr algn="l">
              <a:spcAft>
                <a:spcPts val="1000"/>
              </a:spcAft>
            </a:pPr>
            <a:r>
              <a:rPr sz="1600" b="0" i="0">
                <a:solidFill>
                  <a:srgbClr val="222131"/>
                </a:solidFill>
                <a:latin typeface="Calibri"/>
              </a:rPr>
              <a:t>• Contacts</a:t>
            </a:r>
          </a:p>
        </p:txBody>
      </p:sp>
      <p:sp>
        <p:nvSpPr>
          <p:cNvPr id="27" name="TextBox 26"/>
          <p:cNvSpPr txBox="1"/>
          <p:nvPr/>
        </p:nvSpPr>
        <p:spPr>
          <a:xfrm>
            <a:off x="548640" y="5943600"/>
            <a:ext cx="10972800" cy="365760"/>
          </a:xfrm>
          <a:prstGeom prst="rect">
            <a:avLst/>
          </a:prstGeom>
          <a:noFill/>
        </p:spPr>
        <p:txBody>
          <a:bodyPr wrap="square" lIns="45720" tIns="18288" rIns="45720" bIns="18288" anchor="t">
            <a:spAutoFit/>
          </a:bodyPr>
          <a:lstStyle/>
          <a:p>
            <a:pPr algn="l"/>
            <a:r>
              <a:rPr sz="1300" b="0" i="1">
                <a:solidFill>
                  <a:srgbClr val="6B6A85"/>
                </a:solidFill>
                <a:latin typeface="Calibri"/>
              </a:rPr>
              <a:t>Petite collectivité : on cumule souvent plusieurs rôles. Chaque fiche est conçue pour être utilisée seule.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MODE D'EMPLOI</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Comment s'en servir : 4 réflexes</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6</a:t>
            </a:r>
          </a:p>
        </p:txBody>
      </p:sp>
      <p:sp>
        <p:nvSpPr>
          <p:cNvPr id="7" name="Rounded Rectangle 6"/>
          <p:cNvSpPr/>
          <p:nvPr/>
        </p:nvSpPr>
        <p:spPr>
          <a:xfrm>
            <a:off x="548640" y="1554480"/>
            <a:ext cx="2697480" cy="41605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731520" y="1783080"/>
            <a:ext cx="731520" cy="731520"/>
          </a:xfrm>
          <a:prstGeom prst="ellipse">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31520" y="1783080"/>
            <a:ext cx="731520" cy="731520"/>
          </a:xfrm>
          <a:prstGeom prst="rect">
            <a:avLst/>
          </a:prstGeom>
          <a:noFill/>
        </p:spPr>
        <p:txBody>
          <a:bodyPr wrap="square" lIns="45720" tIns="18288" rIns="45720" bIns="18288" anchor="ctr">
            <a:spAutoFit/>
          </a:bodyPr>
          <a:lstStyle/>
          <a:p>
            <a:pPr algn="ctr"/>
            <a:r>
              <a:rPr sz="2600" b="1" i="0">
                <a:solidFill>
                  <a:srgbClr val="FFFFFF"/>
                </a:solidFill>
                <a:latin typeface="Calibri"/>
              </a:rPr>
              <a:t>1</a:t>
            </a:r>
          </a:p>
        </p:txBody>
      </p:sp>
      <p:sp>
        <p:nvSpPr>
          <p:cNvPr id="10" name="TextBox 9"/>
          <p:cNvSpPr txBox="1"/>
          <p:nvPr/>
        </p:nvSpPr>
        <p:spPr>
          <a:xfrm>
            <a:off x="1554480" y="1783080"/>
            <a:ext cx="1645920" cy="731520"/>
          </a:xfrm>
          <a:prstGeom prst="rect">
            <a:avLst/>
          </a:prstGeom>
          <a:noFill/>
        </p:spPr>
        <p:txBody>
          <a:bodyPr wrap="square" lIns="45720" tIns="18288" rIns="45720" bIns="18288" anchor="ctr">
            <a:spAutoFit/>
          </a:bodyPr>
          <a:lstStyle/>
          <a:p>
            <a:pPr algn="l"/>
            <a:r>
              <a:rPr sz="2000" b="1" i="0">
                <a:solidFill>
                  <a:srgbClr val="323160"/>
                </a:solidFill>
                <a:latin typeface="Calibri"/>
              </a:rPr>
              <a:t>Diagnostiquer</a:t>
            </a:r>
          </a:p>
        </p:txBody>
      </p:sp>
      <p:sp>
        <p:nvSpPr>
          <p:cNvPr id="11" name="TextBox 10"/>
          <p:cNvSpPr txBox="1"/>
          <p:nvPr/>
        </p:nvSpPr>
        <p:spPr>
          <a:xfrm>
            <a:off x="731520" y="2743200"/>
            <a:ext cx="2377440" cy="1554480"/>
          </a:xfrm>
          <a:prstGeom prst="rect">
            <a:avLst/>
          </a:prstGeom>
          <a:noFill/>
        </p:spPr>
        <p:txBody>
          <a:bodyPr wrap="square" lIns="45720" tIns="18288" rIns="45720" bIns="18288" anchor="t">
            <a:spAutoFit/>
          </a:bodyPr>
          <a:lstStyle/>
          <a:p>
            <a:pPr algn="l"/>
            <a:r>
              <a:rPr sz="1500" b="0" i="0">
                <a:solidFill>
                  <a:srgbClr val="222131"/>
                </a:solidFill>
                <a:latin typeface="Calibri"/>
              </a:rPr>
              <a:t>Objectiver la situation d'un poste ou d'une équipe, sur le terrain, avec l'agent.</a:t>
            </a:r>
          </a:p>
        </p:txBody>
      </p:sp>
      <p:sp>
        <p:nvSpPr>
          <p:cNvPr id="12" name="Rectangle 11"/>
          <p:cNvSpPr/>
          <p:nvPr/>
        </p:nvSpPr>
        <p:spPr>
          <a:xfrm>
            <a:off x="731520" y="4343400"/>
            <a:ext cx="2331720" cy="18288"/>
          </a:xfrm>
          <a:prstGeom prst="rect">
            <a:avLst/>
          </a:prstGeom>
          <a:solidFill>
            <a:srgbClr val="6B6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731520" y="4434840"/>
            <a:ext cx="2377440" cy="274320"/>
          </a:xfrm>
          <a:prstGeom prst="rect">
            <a:avLst/>
          </a:prstGeom>
          <a:noFill/>
        </p:spPr>
        <p:txBody>
          <a:bodyPr wrap="square" lIns="45720" tIns="18288" rIns="45720" bIns="18288" anchor="t">
            <a:spAutoFit/>
          </a:bodyPr>
          <a:lstStyle/>
          <a:p>
            <a:pPr algn="l"/>
            <a:r>
              <a:rPr sz="1000" b="1" i="0">
                <a:solidFill>
                  <a:srgbClr val="6B6A85"/>
                </a:solidFill>
                <a:latin typeface="Calibri"/>
              </a:rPr>
              <a:t>LES OUTILS</a:t>
            </a:r>
          </a:p>
        </p:txBody>
      </p:sp>
      <p:sp>
        <p:nvSpPr>
          <p:cNvPr id="14" name="TextBox 13"/>
          <p:cNvSpPr txBox="1"/>
          <p:nvPr/>
        </p:nvSpPr>
        <p:spPr>
          <a:xfrm>
            <a:off x="731520" y="4709160"/>
            <a:ext cx="2377440" cy="822960"/>
          </a:xfrm>
          <a:prstGeom prst="rect">
            <a:avLst/>
          </a:prstGeom>
          <a:noFill/>
        </p:spPr>
        <p:txBody>
          <a:bodyPr wrap="square" lIns="45720" tIns="18288" rIns="45720" bIns="18288" anchor="t">
            <a:spAutoFit/>
          </a:bodyPr>
          <a:lstStyle/>
          <a:p>
            <a:pPr algn="l"/>
            <a:r>
              <a:rPr sz="1500" b="1" i="0">
                <a:solidFill>
                  <a:srgbClr val="323160"/>
                </a:solidFill>
                <a:latin typeface="Calibri"/>
              </a:rPr>
              <a:t>Grilles d'auto-diagnostic</a:t>
            </a:r>
          </a:p>
        </p:txBody>
      </p:sp>
      <p:sp>
        <p:nvSpPr>
          <p:cNvPr id="15" name="Rounded Rectangle 14"/>
          <p:cNvSpPr/>
          <p:nvPr/>
        </p:nvSpPr>
        <p:spPr>
          <a:xfrm>
            <a:off x="3364992" y="1554480"/>
            <a:ext cx="2697480" cy="41605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3547872" y="1783080"/>
            <a:ext cx="731520" cy="731520"/>
          </a:xfrm>
          <a:prstGeom prst="ellipse">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3547872" y="1783080"/>
            <a:ext cx="731520" cy="731520"/>
          </a:xfrm>
          <a:prstGeom prst="rect">
            <a:avLst/>
          </a:prstGeom>
          <a:noFill/>
        </p:spPr>
        <p:txBody>
          <a:bodyPr wrap="square" lIns="45720" tIns="18288" rIns="45720" bIns="18288" anchor="ctr">
            <a:spAutoFit/>
          </a:bodyPr>
          <a:lstStyle/>
          <a:p>
            <a:pPr algn="ctr"/>
            <a:r>
              <a:rPr sz="2600" b="1" i="0">
                <a:solidFill>
                  <a:srgbClr val="FFFFFF"/>
                </a:solidFill>
                <a:latin typeface="Calibri"/>
              </a:rPr>
              <a:t>2</a:t>
            </a:r>
          </a:p>
        </p:txBody>
      </p:sp>
      <p:sp>
        <p:nvSpPr>
          <p:cNvPr id="18" name="TextBox 17"/>
          <p:cNvSpPr txBox="1"/>
          <p:nvPr/>
        </p:nvSpPr>
        <p:spPr>
          <a:xfrm>
            <a:off x="4370832" y="1783080"/>
            <a:ext cx="1645920" cy="731520"/>
          </a:xfrm>
          <a:prstGeom prst="rect">
            <a:avLst/>
          </a:prstGeom>
          <a:noFill/>
        </p:spPr>
        <p:txBody>
          <a:bodyPr wrap="square" lIns="45720" tIns="18288" rIns="45720" bIns="18288" anchor="ctr">
            <a:spAutoFit/>
          </a:bodyPr>
          <a:lstStyle/>
          <a:p>
            <a:pPr algn="l"/>
            <a:r>
              <a:rPr sz="2000" b="1" i="0">
                <a:solidFill>
                  <a:srgbClr val="323160"/>
                </a:solidFill>
                <a:latin typeface="Calibri"/>
              </a:rPr>
              <a:t>Prioriser</a:t>
            </a:r>
          </a:p>
        </p:txBody>
      </p:sp>
      <p:sp>
        <p:nvSpPr>
          <p:cNvPr id="19" name="TextBox 18"/>
          <p:cNvSpPr txBox="1"/>
          <p:nvPr/>
        </p:nvSpPr>
        <p:spPr>
          <a:xfrm>
            <a:off x="3547872" y="2743200"/>
            <a:ext cx="2377440" cy="1554480"/>
          </a:xfrm>
          <a:prstGeom prst="rect">
            <a:avLst/>
          </a:prstGeom>
          <a:noFill/>
        </p:spPr>
        <p:txBody>
          <a:bodyPr wrap="square" lIns="45720" tIns="18288" rIns="45720" bIns="18288" anchor="t">
            <a:spAutoFit/>
          </a:bodyPr>
          <a:lstStyle/>
          <a:p>
            <a:pPr algn="l"/>
            <a:r>
              <a:rPr sz="1500" b="0" i="0">
                <a:solidFill>
                  <a:srgbClr val="222131"/>
                </a:solidFill>
                <a:latin typeface="Calibri"/>
              </a:rPr>
              <a:t>Arbitrer à moyens contraints : impact sur la santé × facilité de mise en œuvre.</a:t>
            </a:r>
          </a:p>
        </p:txBody>
      </p:sp>
      <p:sp>
        <p:nvSpPr>
          <p:cNvPr id="20" name="Rectangle 19"/>
          <p:cNvSpPr/>
          <p:nvPr/>
        </p:nvSpPr>
        <p:spPr>
          <a:xfrm>
            <a:off x="3547872" y="4343400"/>
            <a:ext cx="2331720" cy="18288"/>
          </a:xfrm>
          <a:prstGeom prst="rect">
            <a:avLst/>
          </a:prstGeom>
          <a:solidFill>
            <a:srgbClr val="6B6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3547872" y="4434840"/>
            <a:ext cx="2377440" cy="274320"/>
          </a:xfrm>
          <a:prstGeom prst="rect">
            <a:avLst/>
          </a:prstGeom>
          <a:noFill/>
        </p:spPr>
        <p:txBody>
          <a:bodyPr wrap="square" lIns="45720" tIns="18288" rIns="45720" bIns="18288" anchor="t">
            <a:spAutoFit/>
          </a:bodyPr>
          <a:lstStyle/>
          <a:p>
            <a:pPr algn="l"/>
            <a:r>
              <a:rPr sz="1000" b="1" i="0">
                <a:solidFill>
                  <a:srgbClr val="6B6A85"/>
                </a:solidFill>
                <a:latin typeface="Calibri"/>
              </a:rPr>
              <a:t>LES OUTILS</a:t>
            </a:r>
          </a:p>
        </p:txBody>
      </p:sp>
      <p:sp>
        <p:nvSpPr>
          <p:cNvPr id="22" name="TextBox 21"/>
          <p:cNvSpPr txBox="1"/>
          <p:nvPr/>
        </p:nvSpPr>
        <p:spPr>
          <a:xfrm>
            <a:off x="3547872" y="4709160"/>
            <a:ext cx="2377440" cy="822960"/>
          </a:xfrm>
          <a:prstGeom prst="rect">
            <a:avLst/>
          </a:prstGeom>
          <a:noFill/>
        </p:spPr>
        <p:txBody>
          <a:bodyPr wrap="square" lIns="45720" tIns="18288" rIns="45720" bIns="18288" anchor="t">
            <a:spAutoFit/>
          </a:bodyPr>
          <a:lstStyle/>
          <a:p>
            <a:pPr algn="l"/>
            <a:r>
              <a:rPr sz="1500" b="1" i="0">
                <a:solidFill>
                  <a:srgbClr val="323160"/>
                </a:solidFill>
                <a:latin typeface="Calibri"/>
              </a:rPr>
              <a:t>Grille de priorisation, budget</a:t>
            </a:r>
          </a:p>
        </p:txBody>
      </p:sp>
      <p:sp>
        <p:nvSpPr>
          <p:cNvPr id="23" name="Rounded Rectangle 22"/>
          <p:cNvSpPr/>
          <p:nvPr/>
        </p:nvSpPr>
        <p:spPr>
          <a:xfrm>
            <a:off x="6181344" y="1554480"/>
            <a:ext cx="2697480" cy="41605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6364224" y="1783080"/>
            <a:ext cx="731520" cy="731520"/>
          </a:xfrm>
          <a:prstGeom prst="ellipse">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6364224" y="1783080"/>
            <a:ext cx="731520" cy="731520"/>
          </a:xfrm>
          <a:prstGeom prst="rect">
            <a:avLst/>
          </a:prstGeom>
          <a:noFill/>
        </p:spPr>
        <p:txBody>
          <a:bodyPr wrap="square" lIns="45720" tIns="18288" rIns="45720" bIns="18288" anchor="ctr">
            <a:spAutoFit/>
          </a:bodyPr>
          <a:lstStyle/>
          <a:p>
            <a:pPr algn="ctr"/>
            <a:r>
              <a:rPr sz="2600" b="1" i="0">
                <a:solidFill>
                  <a:srgbClr val="FFFFFF"/>
                </a:solidFill>
                <a:latin typeface="Calibri"/>
              </a:rPr>
              <a:t>3</a:t>
            </a:r>
          </a:p>
        </p:txBody>
      </p:sp>
      <p:sp>
        <p:nvSpPr>
          <p:cNvPr id="26" name="TextBox 25"/>
          <p:cNvSpPr txBox="1"/>
          <p:nvPr/>
        </p:nvSpPr>
        <p:spPr>
          <a:xfrm>
            <a:off x="7187183" y="1783080"/>
            <a:ext cx="1645920" cy="731520"/>
          </a:xfrm>
          <a:prstGeom prst="rect">
            <a:avLst/>
          </a:prstGeom>
          <a:noFill/>
        </p:spPr>
        <p:txBody>
          <a:bodyPr wrap="square" lIns="45720" tIns="18288" rIns="45720" bIns="18288" anchor="ctr">
            <a:spAutoFit/>
          </a:bodyPr>
          <a:lstStyle/>
          <a:p>
            <a:pPr algn="l"/>
            <a:r>
              <a:rPr sz="2000" b="1" i="0">
                <a:solidFill>
                  <a:srgbClr val="323160"/>
                </a:solidFill>
                <a:latin typeface="Calibri"/>
              </a:rPr>
              <a:t>Agir</a:t>
            </a:r>
          </a:p>
        </p:txBody>
      </p:sp>
      <p:sp>
        <p:nvSpPr>
          <p:cNvPr id="27" name="TextBox 26"/>
          <p:cNvSpPr txBox="1"/>
          <p:nvPr/>
        </p:nvSpPr>
        <p:spPr>
          <a:xfrm>
            <a:off x="6364224" y="2743200"/>
            <a:ext cx="2377440" cy="1554480"/>
          </a:xfrm>
          <a:prstGeom prst="rect">
            <a:avLst/>
          </a:prstGeom>
          <a:noFill/>
        </p:spPr>
        <p:txBody>
          <a:bodyPr wrap="square" lIns="45720" tIns="18288" rIns="45720" bIns="18288" anchor="t">
            <a:spAutoFit/>
          </a:bodyPr>
          <a:lstStyle/>
          <a:p>
            <a:pPr algn="l"/>
            <a:r>
              <a:rPr sz="1500" b="0" i="0">
                <a:solidFill>
                  <a:srgbClr val="222131"/>
                </a:solidFill>
                <a:latin typeface="Calibri"/>
              </a:rPr>
              <a:t>Passer à l'action avec des outils prêts à l'emploi.</a:t>
            </a:r>
          </a:p>
        </p:txBody>
      </p:sp>
      <p:sp>
        <p:nvSpPr>
          <p:cNvPr id="28" name="Rectangle 27"/>
          <p:cNvSpPr/>
          <p:nvPr/>
        </p:nvSpPr>
        <p:spPr>
          <a:xfrm>
            <a:off x="6364224" y="4343400"/>
            <a:ext cx="2331720" cy="18288"/>
          </a:xfrm>
          <a:prstGeom prst="rect">
            <a:avLst/>
          </a:prstGeom>
          <a:solidFill>
            <a:srgbClr val="6B6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a:off x="6364224" y="4434840"/>
            <a:ext cx="2377440" cy="274320"/>
          </a:xfrm>
          <a:prstGeom prst="rect">
            <a:avLst/>
          </a:prstGeom>
          <a:noFill/>
        </p:spPr>
        <p:txBody>
          <a:bodyPr wrap="square" lIns="45720" tIns="18288" rIns="45720" bIns="18288" anchor="t">
            <a:spAutoFit/>
          </a:bodyPr>
          <a:lstStyle/>
          <a:p>
            <a:pPr algn="l"/>
            <a:r>
              <a:rPr sz="1000" b="1" i="0">
                <a:solidFill>
                  <a:srgbClr val="6B6A85"/>
                </a:solidFill>
                <a:latin typeface="Calibri"/>
              </a:rPr>
              <a:t>LES OUTILS</a:t>
            </a:r>
          </a:p>
        </p:txBody>
      </p:sp>
      <p:sp>
        <p:nvSpPr>
          <p:cNvPr id="30" name="TextBox 29"/>
          <p:cNvSpPr txBox="1"/>
          <p:nvPr/>
        </p:nvSpPr>
        <p:spPr>
          <a:xfrm>
            <a:off x="6364224" y="4709160"/>
            <a:ext cx="2377440" cy="822960"/>
          </a:xfrm>
          <a:prstGeom prst="rect">
            <a:avLst/>
          </a:prstGeom>
          <a:noFill/>
        </p:spPr>
        <p:txBody>
          <a:bodyPr wrap="square" lIns="45720" tIns="18288" rIns="45720" bIns="18288" anchor="t">
            <a:spAutoFit/>
          </a:bodyPr>
          <a:lstStyle/>
          <a:p>
            <a:pPr algn="l"/>
            <a:r>
              <a:rPr sz="1500" b="1" i="0">
                <a:solidFill>
                  <a:srgbClr val="323160"/>
                </a:solidFill>
                <a:latin typeface="Calibri"/>
              </a:rPr>
              <a:t>Check-lists, trames, fiches réflexes</a:t>
            </a:r>
          </a:p>
        </p:txBody>
      </p:sp>
      <p:sp>
        <p:nvSpPr>
          <p:cNvPr id="31" name="Rounded Rectangle 30"/>
          <p:cNvSpPr/>
          <p:nvPr/>
        </p:nvSpPr>
        <p:spPr>
          <a:xfrm>
            <a:off x="8997696" y="1554480"/>
            <a:ext cx="2697480" cy="416052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Oval 31"/>
          <p:cNvSpPr/>
          <p:nvPr/>
        </p:nvSpPr>
        <p:spPr>
          <a:xfrm>
            <a:off x="9180576" y="1783080"/>
            <a:ext cx="731520" cy="731520"/>
          </a:xfrm>
          <a:prstGeom prst="ellipse">
            <a:avLst/>
          </a:prstGeom>
          <a:solidFill>
            <a:srgbClr val="78779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TextBox 32"/>
          <p:cNvSpPr txBox="1"/>
          <p:nvPr/>
        </p:nvSpPr>
        <p:spPr>
          <a:xfrm>
            <a:off x="9180576" y="1783080"/>
            <a:ext cx="731520" cy="731520"/>
          </a:xfrm>
          <a:prstGeom prst="rect">
            <a:avLst/>
          </a:prstGeom>
          <a:noFill/>
        </p:spPr>
        <p:txBody>
          <a:bodyPr wrap="square" lIns="45720" tIns="18288" rIns="45720" bIns="18288" anchor="ctr">
            <a:spAutoFit/>
          </a:bodyPr>
          <a:lstStyle/>
          <a:p>
            <a:pPr algn="ctr"/>
            <a:r>
              <a:rPr sz="2600" b="1" i="0">
                <a:solidFill>
                  <a:srgbClr val="FFFFFF"/>
                </a:solidFill>
                <a:latin typeface="Calibri"/>
              </a:rPr>
              <a:t>4</a:t>
            </a:r>
          </a:p>
        </p:txBody>
      </p:sp>
      <p:sp>
        <p:nvSpPr>
          <p:cNvPr id="34" name="TextBox 33"/>
          <p:cNvSpPr txBox="1"/>
          <p:nvPr/>
        </p:nvSpPr>
        <p:spPr>
          <a:xfrm>
            <a:off x="10003536" y="1783080"/>
            <a:ext cx="1645920" cy="731520"/>
          </a:xfrm>
          <a:prstGeom prst="rect">
            <a:avLst/>
          </a:prstGeom>
          <a:noFill/>
        </p:spPr>
        <p:txBody>
          <a:bodyPr wrap="square" lIns="45720" tIns="18288" rIns="45720" bIns="18288" anchor="ctr">
            <a:spAutoFit/>
          </a:bodyPr>
          <a:lstStyle/>
          <a:p>
            <a:pPr algn="l"/>
            <a:r>
              <a:rPr sz="2000" b="1" i="0">
                <a:solidFill>
                  <a:srgbClr val="323160"/>
                </a:solidFill>
                <a:latin typeface="Calibri"/>
              </a:rPr>
              <a:t>Orienter</a:t>
            </a:r>
          </a:p>
        </p:txBody>
      </p:sp>
      <p:sp>
        <p:nvSpPr>
          <p:cNvPr id="35" name="TextBox 34"/>
          <p:cNvSpPr txBox="1"/>
          <p:nvPr/>
        </p:nvSpPr>
        <p:spPr>
          <a:xfrm>
            <a:off x="9180576" y="2743200"/>
            <a:ext cx="2377440" cy="1554480"/>
          </a:xfrm>
          <a:prstGeom prst="rect">
            <a:avLst/>
          </a:prstGeom>
          <a:noFill/>
        </p:spPr>
        <p:txBody>
          <a:bodyPr wrap="square" lIns="45720" tIns="18288" rIns="45720" bIns="18288" anchor="t">
            <a:spAutoFit/>
          </a:bodyPr>
          <a:lstStyle/>
          <a:p>
            <a:pPr algn="l"/>
            <a:r>
              <a:rPr sz="1500" b="0" i="0">
                <a:solidFill>
                  <a:srgbClr val="222131"/>
                </a:solidFill>
                <a:latin typeface="Calibri"/>
              </a:rPr>
              <a:t>Savoir qui solliciter, et quand, en cas de doute.</a:t>
            </a:r>
          </a:p>
        </p:txBody>
      </p:sp>
      <p:sp>
        <p:nvSpPr>
          <p:cNvPr id="36" name="Rectangle 35"/>
          <p:cNvSpPr/>
          <p:nvPr/>
        </p:nvSpPr>
        <p:spPr>
          <a:xfrm>
            <a:off x="9180576" y="4343400"/>
            <a:ext cx="2331720" cy="18288"/>
          </a:xfrm>
          <a:prstGeom prst="rect">
            <a:avLst/>
          </a:prstGeom>
          <a:solidFill>
            <a:srgbClr val="6B6A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TextBox 36"/>
          <p:cNvSpPr txBox="1"/>
          <p:nvPr/>
        </p:nvSpPr>
        <p:spPr>
          <a:xfrm>
            <a:off x="9180576" y="4434840"/>
            <a:ext cx="2377440" cy="274320"/>
          </a:xfrm>
          <a:prstGeom prst="rect">
            <a:avLst/>
          </a:prstGeom>
          <a:noFill/>
        </p:spPr>
        <p:txBody>
          <a:bodyPr wrap="square" lIns="45720" tIns="18288" rIns="45720" bIns="18288" anchor="t">
            <a:spAutoFit/>
          </a:bodyPr>
          <a:lstStyle/>
          <a:p>
            <a:pPr algn="l"/>
            <a:r>
              <a:rPr sz="1000" b="1" i="0">
                <a:solidFill>
                  <a:srgbClr val="6B6A85"/>
                </a:solidFill>
                <a:latin typeface="Calibri"/>
              </a:rPr>
              <a:t>LES OUTILS</a:t>
            </a:r>
          </a:p>
        </p:txBody>
      </p:sp>
      <p:sp>
        <p:nvSpPr>
          <p:cNvPr id="38" name="TextBox 37"/>
          <p:cNvSpPr txBox="1"/>
          <p:nvPr/>
        </p:nvSpPr>
        <p:spPr>
          <a:xfrm>
            <a:off x="9180576" y="4709160"/>
            <a:ext cx="2377440" cy="822960"/>
          </a:xfrm>
          <a:prstGeom prst="rect">
            <a:avLst/>
          </a:prstGeom>
          <a:noFill/>
        </p:spPr>
        <p:txBody>
          <a:bodyPr wrap="square" lIns="45720" tIns="18288" rIns="45720" bIns="18288" anchor="t">
            <a:spAutoFit/>
          </a:bodyPr>
          <a:lstStyle/>
          <a:p>
            <a:pPr algn="l"/>
            <a:r>
              <a:rPr sz="1500" b="1" i="0">
                <a:solidFill>
                  <a:srgbClr val="323160"/>
                </a:solidFill>
                <a:latin typeface="Calibri"/>
              </a:rPr>
              <a:t>Aides à la décision, contacts utiles</a:t>
            </a:r>
          </a:p>
        </p:txBody>
      </p:sp>
      <p:sp>
        <p:nvSpPr>
          <p:cNvPr id="39" name="Rounded Rectangle 38"/>
          <p:cNvSpPr/>
          <p:nvPr/>
        </p:nvSpPr>
        <p:spPr>
          <a:xfrm>
            <a:off x="548640" y="5852160"/>
            <a:ext cx="11109960" cy="4572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0" name="TextBox 39"/>
          <p:cNvSpPr txBox="1"/>
          <p:nvPr/>
        </p:nvSpPr>
        <p:spPr>
          <a:xfrm>
            <a:off x="731520" y="5852160"/>
            <a:ext cx="10789920" cy="457200"/>
          </a:xfrm>
          <a:prstGeom prst="rect">
            <a:avLst/>
          </a:prstGeom>
          <a:noFill/>
        </p:spPr>
        <p:txBody>
          <a:bodyPr wrap="square" lIns="45720" tIns="18288" rIns="45720" bIns="18288" anchor="ctr">
            <a:spAutoFit/>
          </a:bodyPr>
          <a:lstStyle/>
          <a:p>
            <a:pPr algn="l"/>
            <a:r>
              <a:rPr sz="1350" b="0" i="1">
                <a:solidFill>
                  <a:srgbClr val="323160"/>
                </a:solidFill>
                <a:latin typeface="Calibri"/>
              </a:rPr>
              <a:t>Pas un parcours linéaire : on revient au diagnostic pour vérifier qu'une action a fonctionné.</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MODE D'EMPLOI</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Quelle fiche ouvrir selon la situation ?</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7</a:t>
            </a:r>
          </a:p>
        </p:txBody>
      </p:sp>
      <p:sp>
        <p:nvSpPr>
          <p:cNvPr id="7" name="TextBox 6"/>
          <p:cNvSpPr txBox="1"/>
          <p:nvPr/>
        </p:nvSpPr>
        <p:spPr>
          <a:xfrm>
            <a:off x="548640" y="1371600"/>
            <a:ext cx="5486400" cy="274320"/>
          </a:xfrm>
          <a:prstGeom prst="rect">
            <a:avLst/>
          </a:prstGeom>
          <a:noFill/>
        </p:spPr>
        <p:txBody>
          <a:bodyPr wrap="square" lIns="45720" tIns="18288" rIns="45720" bIns="18288" anchor="t">
            <a:spAutoFit/>
          </a:bodyPr>
          <a:lstStyle/>
          <a:p>
            <a:pPr algn="l"/>
            <a:r>
              <a:rPr sz="1100" b="1" i="0">
                <a:solidFill>
                  <a:srgbClr val="6B6A85"/>
                </a:solidFill>
                <a:latin typeface="Calibri"/>
              </a:rPr>
              <a:t>SITUATION</a:t>
            </a:r>
          </a:p>
        </p:txBody>
      </p:sp>
      <p:sp>
        <p:nvSpPr>
          <p:cNvPr id="8" name="TextBox 7"/>
          <p:cNvSpPr txBox="1"/>
          <p:nvPr/>
        </p:nvSpPr>
        <p:spPr>
          <a:xfrm>
            <a:off x="4572000" y="1371600"/>
            <a:ext cx="5486400" cy="274320"/>
          </a:xfrm>
          <a:prstGeom prst="rect">
            <a:avLst/>
          </a:prstGeom>
          <a:noFill/>
        </p:spPr>
        <p:txBody>
          <a:bodyPr wrap="square" lIns="45720" tIns="18288" rIns="45720" bIns="18288" anchor="t">
            <a:spAutoFit/>
          </a:bodyPr>
          <a:lstStyle/>
          <a:p>
            <a:pPr algn="l"/>
            <a:r>
              <a:rPr sz="1100" b="1" i="0">
                <a:solidFill>
                  <a:srgbClr val="6B6A85"/>
                </a:solidFill>
                <a:latin typeface="Calibri"/>
              </a:rPr>
              <a:t>JE M'APPUIE SUR…</a:t>
            </a:r>
          </a:p>
        </p:txBody>
      </p:sp>
      <p:sp>
        <p:nvSpPr>
          <p:cNvPr id="9" name="TextBox 8"/>
          <p:cNvSpPr txBox="1"/>
          <p:nvPr/>
        </p:nvSpPr>
        <p:spPr>
          <a:xfrm>
            <a:off x="10058400" y="1371600"/>
            <a:ext cx="1645920" cy="274320"/>
          </a:xfrm>
          <a:prstGeom prst="rect">
            <a:avLst/>
          </a:prstGeom>
          <a:noFill/>
        </p:spPr>
        <p:txBody>
          <a:bodyPr wrap="square" lIns="45720" tIns="18288" rIns="45720" bIns="18288" anchor="t">
            <a:spAutoFit/>
          </a:bodyPr>
          <a:lstStyle/>
          <a:p>
            <a:pPr algn="l"/>
            <a:r>
              <a:rPr sz="1100" b="1" i="0">
                <a:solidFill>
                  <a:srgbClr val="6B6A85"/>
                </a:solidFill>
                <a:latin typeface="Calibri"/>
              </a:rPr>
              <a:t>VOLET</a:t>
            </a:r>
          </a:p>
        </p:txBody>
      </p:sp>
      <p:sp>
        <p:nvSpPr>
          <p:cNvPr id="10" name="Rounded Rectangle 9"/>
          <p:cNvSpPr/>
          <p:nvPr/>
        </p:nvSpPr>
        <p:spPr>
          <a:xfrm>
            <a:off x="548640" y="1691640"/>
            <a:ext cx="11109960" cy="6400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731520" y="1691640"/>
            <a:ext cx="3749039" cy="640080"/>
          </a:xfrm>
          <a:prstGeom prst="rect">
            <a:avLst/>
          </a:prstGeom>
          <a:noFill/>
        </p:spPr>
        <p:txBody>
          <a:bodyPr wrap="square" lIns="45720" tIns="18288" rIns="45720" bIns="18288" anchor="ctr">
            <a:spAutoFit/>
          </a:bodyPr>
          <a:lstStyle/>
          <a:p>
            <a:pPr algn="l"/>
            <a:r>
              <a:rPr sz="1500" b="1" i="0">
                <a:solidFill>
                  <a:srgbClr val="323160"/>
                </a:solidFill>
                <a:latin typeface="Calibri"/>
              </a:rPr>
              <a:t>Préparer ou actualiser le Document Unique</a:t>
            </a:r>
          </a:p>
        </p:txBody>
      </p:sp>
      <p:sp>
        <p:nvSpPr>
          <p:cNvPr id="12" name="TextBox 11"/>
          <p:cNvSpPr txBox="1"/>
          <p:nvPr/>
        </p:nvSpPr>
        <p:spPr>
          <a:xfrm>
            <a:off x="4572000" y="1691640"/>
            <a:ext cx="5394960" cy="640080"/>
          </a:xfrm>
          <a:prstGeom prst="rect">
            <a:avLst/>
          </a:prstGeom>
          <a:noFill/>
        </p:spPr>
        <p:txBody>
          <a:bodyPr wrap="square" lIns="45720" tIns="18288" rIns="45720" bIns="18288" anchor="ctr">
            <a:spAutoFit/>
          </a:bodyPr>
          <a:lstStyle/>
          <a:p>
            <a:pPr algn="l"/>
            <a:r>
              <a:rPr sz="1400" b="0" i="0">
                <a:solidFill>
                  <a:srgbClr val="222131"/>
                </a:solidFill>
                <a:latin typeface="Calibri"/>
              </a:rPr>
              <a:t>Trame DUERP + auto-diagnostic</a:t>
            </a:r>
          </a:p>
        </p:txBody>
      </p:sp>
      <p:sp>
        <p:nvSpPr>
          <p:cNvPr id="13" name="Rounded Rectangle 12"/>
          <p:cNvSpPr/>
          <p:nvPr/>
        </p:nvSpPr>
        <p:spPr>
          <a:xfrm>
            <a:off x="10058400" y="1847088"/>
            <a:ext cx="1417320" cy="329184"/>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10058400" y="1847088"/>
            <a:ext cx="1417320" cy="329184"/>
          </a:xfrm>
          <a:prstGeom prst="rect">
            <a:avLst/>
          </a:prstGeom>
          <a:noFill/>
        </p:spPr>
        <p:txBody>
          <a:bodyPr wrap="square" lIns="45720" tIns="18288" rIns="45720" bIns="18288" anchor="ctr">
            <a:spAutoFit/>
          </a:bodyPr>
          <a:lstStyle/>
          <a:p>
            <a:pPr algn="ctr"/>
            <a:r>
              <a:rPr sz="1150" b="1" i="0">
                <a:solidFill>
                  <a:srgbClr val="FFFFFF"/>
                </a:solidFill>
                <a:latin typeface="Calibri"/>
              </a:rPr>
              <a:t>Prévention</a:t>
            </a:r>
          </a:p>
        </p:txBody>
      </p:sp>
      <p:sp>
        <p:nvSpPr>
          <p:cNvPr id="15" name="Rounded Rectangle 14"/>
          <p:cNvSpPr/>
          <p:nvPr/>
        </p:nvSpPr>
        <p:spPr>
          <a:xfrm>
            <a:off x="548640" y="2423160"/>
            <a:ext cx="11109960" cy="6400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731520" y="2423160"/>
            <a:ext cx="3749039" cy="640080"/>
          </a:xfrm>
          <a:prstGeom prst="rect">
            <a:avLst/>
          </a:prstGeom>
          <a:noFill/>
        </p:spPr>
        <p:txBody>
          <a:bodyPr wrap="square" lIns="45720" tIns="18288" rIns="45720" bIns="18288" anchor="ctr">
            <a:spAutoFit/>
          </a:bodyPr>
          <a:lstStyle/>
          <a:p>
            <a:pPr algn="l"/>
            <a:r>
              <a:rPr sz="1500" b="1" i="0">
                <a:solidFill>
                  <a:srgbClr val="323160"/>
                </a:solidFill>
                <a:latin typeface="Calibri"/>
              </a:rPr>
              <a:t>Justifier ou phaser un budget</a:t>
            </a:r>
          </a:p>
        </p:txBody>
      </p:sp>
      <p:sp>
        <p:nvSpPr>
          <p:cNvPr id="17" name="TextBox 16"/>
          <p:cNvSpPr txBox="1"/>
          <p:nvPr/>
        </p:nvSpPr>
        <p:spPr>
          <a:xfrm>
            <a:off x="4572000" y="2423160"/>
            <a:ext cx="5394960" cy="640080"/>
          </a:xfrm>
          <a:prstGeom prst="rect">
            <a:avLst/>
          </a:prstGeom>
          <a:noFill/>
        </p:spPr>
        <p:txBody>
          <a:bodyPr wrap="square" lIns="45720" tIns="18288" rIns="45720" bIns="18288" anchor="ctr">
            <a:spAutoFit/>
          </a:bodyPr>
          <a:lstStyle/>
          <a:p>
            <a:pPr algn="l"/>
            <a:r>
              <a:rPr sz="1400" b="0" i="0">
                <a:solidFill>
                  <a:srgbClr val="222131"/>
                </a:solidFill>
                <a:latin typeface="Calibri"/>
              </a:rPr>
              <a:t>Priorisation + budget indicatif</a:t>
            </a:r>
          </a:p>
        </p:txBody>
      </p:sp>
      <p:sp>
        <p:nvSpPr>
          <p:cNvPr id="18" name="Rounded Rectangle 17"/>
          <p:cNvSpPr/>
          <p:nvPr/>
        </p:nvSpPr>
        <p:spPr>
          <a:xfrm>
            <a:off x="10058400" y="2578608"/>
            <a:ext cx="1417320" cy="329184"/>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10058400" y="2578608"/>
            <a:ext cx="1417320" cy="329184"/>
          </a:xfrm>
          <a:prstGeom prst="rect">
            <a:avLst/>
          </a:prstGeom>
          <a:noFill/>
        </p:spPr>
        <p:txBody>
          <a:bodyPr wrap="square" lIns="45720" tIns="18288" rIns="45720" bIns="18288" anchor="ctr">
            <a:spAutoFit/>
          </a:bodyPr>
          <a:lstStyle/>
          <a:p>
            <a:pPr algn="ctr"/>
            <a:r>
              <a:rPr sz="1150" b="1" i="0">
                <a:solidFill>
                  <a:srgbClr val="FFFFFF"/>
                </a:solidFill>
                <a:latin typeface="Calibri"/>
              </a:rPr>
              <a:t>Prévention</a:t>
            </a:r>
          </a:p>
        </p:txBody>
      </p:sp>
      <p:sp>
        <p:nvSpPr>
          <p:cNvPr id="20" name="Rounded Rectangle 19"/>
          <p:cNvSpPr/>
          <p:nvPr/>
        </p:nvSpPr>
        <p:spPr>
          <a:xfrm>
            <a:off x="548640" y="3154680"/>
            <a:ext cx="11109960" cy="6400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731520" y="3154680"/>
            <a:ext cx="3749039" cy="640080"/>
          </a:xfrm>
          <a:prstGeom prst="rect">
            <a:avLst/>
          </a:prstGeom>
          <a:noFill/>
        </p:spPr>
        <p:txBody>
          <a:bodyPr wrap="square" lIns="45720" tIns="18288" rIns="45720" bIns="18288" anchor="ctr">
            <a:spAutoFit/>
          </a:bodyPr>
          <a:lstStyle/>
          <a:p>
            <a:pPr algn="l"/>
            <a:r>
              <a:rPr sz="1500" b="1" i="0">
                <a:solidFill>
                  <a:srgbClr val="323160"/>
                </a:solidFill>
                <a:latin typeface="Calibri"/>
              </a:rPr>
              <a:t>Un agent signale des douleurs</a:t>
            </a:r>
          </a:p>
        </p:txBody>
      </p:sp>
      <p:sp>
        <p:nvSpPr>
          <p:cNvPr id="22" name="TextBox 21"/>
          <p:cNvSpPr txBox="1"/>
          <p:nvPr/>
        </p:nvSpPr>
        <p:spPr>
          <a:xfrm>
            <a:off x="4572000" y="3154680"/>
            <a:ext cx="5394960" cy="640080"/>
          </a:xfrm>
          <a:prstGeom prst="rect">
            <a:avLst/>
          </a:prstGeom>
          <a:noFill/>
        </p:spPr>
        <p:txBody>
          <a:bodyPr wrap="square" lIns="45720" tIns="18288" rIns="45720" bIns="18288" anchor="ctr">
            <a:spAutoFit/>
          </a:bodyPr>
          <a:lstStyle/>
          <a:p>
            <a:pPr algn="l"/>
            <a:r>
              <a:rPr sz="1400" b="0" i="0">
                <a:solidFill>
                  <a:srgbClr val="222131"/>
                </a:solidFill>
                <a:latin typeface="Calibri"/>
              </a:rPr>
              <a:t>Auto-diagnostic ergonomique + demande d'aménagement</a:t>
            </a:r>
          </a:p>
        </p:txBody>
      </p:sp>
      <p:sp>
        <p:nvSpPr>
          <p:cNvPr id="23" name="Rounded Rectangle 22"/>
          <p:cNvSpPr/>
          <p:nvPr/>
        </p:nvSpPr>
        <p:spPr>
          <a:xfrm>
            <a:off x="10058400" y="3310128"/>
            <a:ext cx="1417320" cy="329184"/>
          </a:xfrm>
          <a:prstGeom prst="roundRect">
            <a:avLst>
              <a:gd name="adj" fmla="val 6000"/>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10058400" y="3310128"/>
            <a:ext cx="1417320" cy="329184"/>
          </a:xfrm>
          <a:prstGeom prst="rect">
            <a:avLst/>
          </a:prstGeom>
          <a:noFill/>
        </p:spPr>
        <p:txBody>
          <a:bodyPr wrap="square" lIns="45720" tIns="18288" rIns="45720" bIns="18288" anchor="ctr">
            <a:spAutoFit/>
          </a:bodyPr>
          <a:lstStyle/>
          <a:p>
            <a:pPr algn="ctr"/>
            <a:r>
              <a:rPr sz="1150" b="1" i="0">
                <a:solidFill>
                  <a:srgbClr val="FFFFFF"/>
                </a:solidFill>
                <a:latin typeface="Calibri"/>
              </a:rPr>
              <a:t>Ergonomie</a:t>
            </a:r>
          </a:p>
        </p:txBody>
      </p:sp>
      <p:sp>
        <p:nvSpPr>
          <p:cNvPr id="25" name="Rounded Rectangle 24"/>
          <p:cNvSpPr/>
          <p:nvPr/>
        </p:nvSpPr>
        <p:spPr>
          <a:xfrm>
            <a:off x="548640" y="3886200"/>
            <a:ext cx="11109960" cy="6400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731520" y="3886200"/>
            <a:ext cx="3749039" cy="640080"/>
          </a:xfrm>
          <a:prstGeom prst="rect">
            <a:avLst/>
          </a:prstGeom>
          <a:noFill/>
        </p:spPr>
        <p:txBody>
          <a:bodyPr wrap="square" lIns="45720" tIns="18288" rIns="45720" bIns="18288" anchor="ctr">
            <a:spAutoFit/>
          </a:bodyPr>
          <a:lstStyle/>
          <a:p>
            <a:pPr algn="l"/>
            <a:r>
              <a:rPr sz="1500" b="1" i="0">
                <a:solidFill>
                  <a:srgbClr val="323160"/>
                </a:solidFill>
                <a:latin typeface="Calibri"/>
              </a:rPr>
              <a:t>Fatigue, tensions dans une équipe</a:t>
            </a:r>
          </a:p>
        </p:txBody>
      </p:sp>
      <p:sp>
        <p:nvSpPr>
          <p:cNvPr id="27" name="TextBox 26"/>
          <p:cNvSpPr txBox="1"/>
          <p:nvPr/>
        </p:nvSpPr>
        <p:spPr>
          <a:xfrm>
            <a:off x="4572000" y="3886200"/>
            <a:ext cx="5394960" cy="640080"/>
          </a:xfrm>
          <a:prstGeom prst="rect">
            <a:avLst/>
          </a:prstGeom>
          <a:noFill/>
        </p:spPr>
        <p:txBody>
          <a:bodyPr wrap="square" lIns="45720" tIns="18288" rIns="45720" bIns="18288" anchor="ctr">
            <a:spAutoFit/>
          </a:bodyPr>
          <a:lstStyle/>
          <a:p>
            <a:pPr algn="l"/>
            <a:r>
              <a:rPr sz="1400" b="0" i="0">
                <a:solidFill>
                  <a:srgbClr val="222131"/>
                </a:solidFill>
                <a:latin typeface="Calibri"/>
              </a:rPr>
              <a:t>Signaux d'alerte + « qui solliciter » + réunion de coordination</a:t>
            </a:r>
          </a:p>
        </p:txBody>
      </p:sp>
      <p:sp>
        <p:nvSpPr>
          <p:cNvPr id="28" name="Rounded Rectangle 27"/>
          <p:cNvSpPr/>
          <p:nvPr/>
        </p:nvSpPr>
        <p:spPr>
          <a:xfrm>
            <a:off x="10058400" y="4041648"/>
            <a:ext cx="1417320" cy="329184"/>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a:off x="10058400" y="4041648"/>
            <a:ext cx="1417320" cy="329184"/>
          </a:xfrm>
          <a:prstGeom prst="rect">
            <a:avLst/>
          </a:prstGeom>
          <a:noFill/>
        </p:spPr>
        <p:txBody>
          <a:bodyPr wrap="square" lIns="45720" tIns="18288" rIns="45720" bIns="18288" anchor="ctr">
            <a:spAutoFit/>
          </a:bodyPr>
          <a:lstStyle/>
          <a:p>
            <a:pPr algn="ctr"/>
            <a:r>
              <a:rPr sz="1150" b="1" i="0">
                <a:solidFill>
                  <a:srgbClr val="FFFFFF"/>
                </a:solidFill>
                <a:latin typeface="Calibri"/>
              </a:rPr>
              <a:t>RPS</a:t>
            </a:r>
          </a:p>
        </p:txBody>
      </p:sp>
      <p:sp>
        <p:nvSpPr>
          <p:cNvPr id="30" name="Rounded Rectangle 29"/>
          <p:cNvSpPr/>
          <p:nvPr/>
        </p:nvSpPr>
        <p:spPr>
          <a:xfrm>
            <a:off x="548640" y="4617720"/>
            <a:ext cx="11109960" cy="6400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a:off x="731520" y="4617720"/>
            <a:ext cx="3749039" cy="640080"/>
          </a:xfrm>
          <a:prstGeom prst="rect">
            <a:avLst/>
          </a:prstGeom>
          <a:noFill/>
        </p:spPr>
        <p:txBody>
          <a:bodyPr wrap="square" lIns="45720" tIns="18288" rIns="45720" bIns="18288" anchor="ctr">
            <a:spAutoFit/>
          </a:bodyPr>
          <a:lstStyle/>
          <a:p>
            <a:pPr algn="l"/>
            <a:r>
              <a:rPr sz="1500" b="1" i="0">
                <a:solidFill>
                  <a:srgbClr val="323160"/>
                </a:solidFill>
                <a:latin typeface="Calibri"/>
              </a:rPr>
              <a:t>Question de statut ou de reconnaissance</a:t>
            </a:r>
          </a:p>
        </p:txBody>
      </p:sp>
      <p:sp>
        <p:nvSpPr>
          <p:cNvPr id="32" name="TextBox 31"/>
          <p:cNvSpPr txBox="1"/>
          <p:nvPr/>
        </p:nvSpPr>
        <p:spPr>
          <a:xfrm>
            <a:off x="4572000" y="4617720"/>
            <a:ext cx="5394960" cy="640080"/>
          </a:xfrm>
          <a:prstGeom prst="rect">
            <a:avLst/>
          </a:prstGeom>
          <a:noFill/>
        </p:spPr>
        <p:txBody>
          <a:bodyPr wrap="square" lIns="45720" tIns="18288" rIns="45720" bIns="18288" anchor="ctr">
            <a:spAutoFit/>
          </a:bodyPr>
          <a:lstStyle/>
          <a:p>
            <a:pPr algn="l"/>
            <a:r>
              <a:rPr sz="1400" b="0" i="0">
                <a:solidFill>
                  <a:srgbClr val="222131"/>
                </a:solidFill>
                <a:latin typeface="Calibri"/>
              </a:rPr>
              <a:t>Fiche statut et leviers + RH / CDG + F3SCT</a:t>
            </a:r>
          </a:p>
        </p:txBody>
      </p:sp>
      <p:sp>
        <p:nvSpPr>
          <p:cNvPr id="33" name="Rounded Rectangle 32"/>
          <p:cNvSpPr/>
          <p:nvPr/>
        </p:nvSpPr>
        <p:spPr>
          <a:xfrm>
            <a:off x="10058400" y="4773168"/>
            <a:ext cx="1417320" cy="329184"/>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TextBox 33"/>
          <p:cNvSpPr txBox="1"/>
          <p:nvPr/>
        </p:nvSpPr>
        <p:spPr>
          <a:xfrm>
            <a:off x="10058400" y="4773168"/>
            <a:ext cx="1417320" cy="329184"/>
          </a:xfrm>
          <a:prstGeom prst="rect">
            <a:avLst/>
          </a:prstGeom>
          <a:noFill/>
        </p:spPr>
        <p:txBody>
          <a:bodyPr wrap="square" lIns="45720" tIns="18288" rIns="45720" bIns="18288" anchor="ctr">
            <a:spAutoFit/>
          </a:bodyPr>
          <a:lstStyle/>
          <a:p>
            <a:pPr algn="ctr"/>
            <a:r>
              <a:rPr sz="1150" b="1" i="0">
                <a:solidFill>
                  <a:srgbClr val="FFFFFF"/>
                </a:solidFill>
                <a:latin typeface="Calibri"/>
              </a:rPr>
              <a:t>RPS</a:t>
            </a:r>
          </a:p>
        </p:txBody>
      </p:sp>
      <p:sp>
        <p:nvSpPr>
          <p:cNvPr id="35" name="Rounded Rectangle 34"/>
          <p:cNvSpPr/>
          <p:nvPr/>
        </p:nvSpPr>
        <p:spPr>
          <a:xfrm>
            <a:off x="548640" y="5349240"/>
            <a:ext cx="11109960" cy="6400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TextBox 35"/>
          <p:cNvSpPr txBox="1"/>
          <p:nvPr/>
        </p:nvSpPr>
        <p:spPr>
          <a:xfrm>
            <a:off x="731520" y="5349240"/>
            <a:ext cx="3749039" cy="640080"/>
          </a:xfrm>
          <a:prstGeom prst="rect">
            <a:avLst/>
          </a:prstGeom>
          <a:noFill/>
        </p:spPr>
        <p:txBody>
          <a:bodyPr wrap="square" lIns="45720" tIns="18288" rIns="45720" bIns="18288" anchor="ctr">
            <a:spAutoFit/>
          </a:bodyPr>
          <a:lstStyle/>
          <a:p>
            <a:pPr algn="l"/>
            <a:r>
              <a:rPr sz="1500" b="1" i="0">
                <a:solidFill>
                  <a:srgbClr val="323160"/>
                </a:solidFill>
                <a:latin typeface="Calibri"/>
              </a:rPr>
              <a:t>Nouvel élu, besoin de repères</a:t>
            </a:r>
          </a:p>
        </p:txBody>
      </p:sp>
      <p:sp>
        <p:nvSpPr>
          <p:cNvPr id="37" name="TextBox 36"/>
          <p:cNvSpPr txBox="1"/>
          <p:nvPr/>
        </p:nvSpPr>
        <p:spPr>
          <a:xfrm>
            <a:off x="4572000" y="5349240"/>
            <a:ext cx="5394960" cy="640080"/>
          </a:xfrm>
          <a:prstGeom prst="rect">
            <a:avLst/>
          </a:prstGeom>
          <a:noFill/>
        </p:spPr>
        <p:txBody>
          <a:bodyPr wrap="square" lIns="45720" tIns="18288" rIns="45720" bIns="18288" anchor="ctr">
            <a:spAutoFit/>
          </a:bodyPr>
          <a:lstStyle/>
          <a:p>
            <a:pPr algn="l"/>
            <a:r>
              <a:rPr sz="1400" b="0" i="0">
                <a:solidFill>
                  <a:srgbClr val="222131"/>
                </a:solidFill>
                <a:latin typeface="Calibri"/>
              </a:rPr>
              <a:t>Support de sensibilisation des élus</a:t>
            </a:r>
          </a:p>
        </p:txBody>
      </p:sp>
      <p:sp>
        <p:nvSpPr>
          <p:cNvPr id="38" name="Rounded Rectangle 37"/>
          <p:cNvSpPr/>
          <p:nvPr/>
        </p:nvSpPr>
        <p:spPr>
          <a:xfrm>
            <a:off x="10058400" y="5504688"/>
            <a:ext cx="1417320" cy="329184"/>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9" name="TextBox 38"/>
          <p:cNvSpPr txBox="1"/>
          <p:nvPr/>
        </p:nvSpPr>
        <p:spPr>
          <a:xfrm>
            <a:off x="10058400" y="5504688"/>
            <a:ext cx="1417320" cy="329184"/>
          </a:xfrm>
          <a:prstGeom prst="rect">
            <a:avLst/>
          </a:prstGeom>
          <a:noFill/>
        </p:spPr>
        <p:txBody>
          <a:bodyPr wrap="square" lIns="45720" tIns="18288" rIns="45720" bIns="18288" anchor="ctr">
            <a:spAutoFit/>
          </a:bodyPr>
          <a:lstStyle/>
          <a:p>
            <a:pPr algn="ctr"/>
            <a:r>
              <a:rPr sz="1150" b="1" i="0">
                <a:solidFill>
                  <a:srgbClr val="FFFFFF"/>
                </a:solidFill>
                <a:latin typeface="Calibri"/>
              </a:rPr>
              <a:t>RPS</a:t>
            </a:r>
          </a:p>
        </p:txBody>
      </p:sp>
      <p:sp>
        <p:nvSpPr>
          <p:cNvPr id="40" name="TextBox 39"/>
          <p:cNvSpPr txBox="1"/>
          <p:nvPr/>
        </p:nvSpPr>
        <p:spPr>
          <a:xfrm>
            <a:off x="548640" y="6126480"/>
            <a:ext cx="10972800" cy="320040"/>
          </a:xfrm>
          <a:prstGeom prst="rect">
            <a:avLst/>
          </a:prstGeom>
          <a:noFill/>
        </p:spPr>
        <p:txBody>
          <a:bodyPr wrap="square" lIns="45720" tIns="18288" rIns="45720" bIns="18288" anchor="t">
            <a:spAutoFit/>
          </a:bodyPr>
          <a:lstStyle/>
          <a:p>
            <a:pPr algn="l"/>
            <a:r>
              <a:rPr sz="1300" b="0" i="1">
                <a:solidFill>
                  <a:srgbClr val="6B6A85"/>
                </a:solidFill>
                <a:latin typeface="Calibri"/>
              </a:rPr>
              <a:t>On part d'une situation, pas de la lecture des 26 fiches.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MODE D'EMPLOI</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Un exemple concret : un agent signale des douleurs au dos</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8</a:t>
            </a:r>
          </a:p>
        </p:txBody>
      </p:sp>
      <p:sp>
        <p:nvSpPr>
          <p:cNvPr id="7" name="Rounded Rectangle 6"/>
          <p:cNvSpPr/>
          <p:nvPr/>
        </p:nvSpPr>
        <p:spPr>
          <a:xfrm>
            <a:off x="548640" y="1463040"/>
            <a:ext cx="11109960" cy="77724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22960" y="1463040"/>
            <a:ext cx="10607040" cy="777240"/>
          </a:xfrm>
          <a:prstGeom prst="rect">
            <a:avLst/>
          </a:prstGeom>
          <a:noFill/>
        </p:spPr>
        <p:txBody>
          <a:bodyPr wrap="square" lIns="45720" tIns="18288" rIns="45720" bIns="18288" anchor="ctr">
            <a:spAutoFit/>
          </a:bodyPr>
          <a:lstStyle/>
          <a:p>
            <a:pPr algn="l"/>
            <a:r>
              <a:rPr sz="2200" b="1" i="1">
                <a:solidFill>
                  <a:srgbClr val="FFFFFF"/>
                </a:solidFill>
                <a:latin typeface="Calibri"/>
              </a:rPr>
              <a:t>« J'ai mal au dos, surtout au change et à la sieste. »</a:t>
            </a:r>
          </a:p>
        </p:txBody>
      </p:sp>
      <p:sp>
        <p:nvSpPr>
          <p:cNvPr id="9" name="Rounded Rectangle 8"/>
          <p:cNvSpPr/>
          <p:nvPr/>
        </p:nvSpPr>
        <p:spPr>
          <a:xfrm>
            <a:off x="548640" y="2514600"/>
            <a:ext cx="26974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ounded Rectangle 9"/>
          <p:cNvSpPr/>
          <p:nvPr/>
        </p:nvSpPr>
        <p:spPr>
          <a:xfrm>
            <a:off x="548640" y="2514600"/>
            <a:ext cx="2697480" cy="73152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731520" y="2514600"/>
            <a:ext cx="2331720" cy="731520"/>
          </a:xfrm>
          <a:prstGeom prst="rect">
            <a:avLst/>
          </a:prstGeom>
          <a:noFill/>
        </p:spPr>
        <p:txBody>
          <a:bodyPr wrap="square" lIns="45720" tIns="18288" rIns="45720" bIns="18288" anchor="ctr">
            <a:spAutoFit/>
          </a:bodyPr>
          <a:lstStyle/>
          <a:p>
            <a:pPr algn="l"/>
            <a:r>
              <a:rPr sz="1900" b="1" i="0">
                <a:solidFill>
                  <a:srgbClr val="FFFFFF"/>
                </a:solidFill>
                <a:latin typeface="Calibri"/>
              </a:rPr>
              <a:t>1  Diagnostiquer</a:t>
            </a:r>
          </a:p>
        </p:txBody>
      </p:sp>
      <p:sp>
        <p:nvSpPr>
          <p:cNvPr id="12" name="TextBox 11"/>
          <p:cNvSpPr txBox="1"/>
          <p:nvPr/>
        </p:nvSpPr>
        <p:spPr>
          <a:xfrm>
            <a:off x="731520" y="3429000"/>
            <a:ext cx="2377440" cy="2194560"/>
          </a:xfrm>
          <a:prstGeom prst="rect">
            <a:avLst/>
          </a:prstGeom>
          <a:noFill/>
        </p:spPr>
        <p:txBody>
          <a:bodyPr wrap="square" lIns="45720" tIns="18288" rIns="45720" bIns="18288" anchor="t">
            <a:spAutoFit/>
          </a:bodyPr>
          <a:lstStyle/>
          <a:p>
            <a:pPr algn="l"/>
            <a:r>
              <a:rPr sz="1500" b="0" i="0">
                <a:solidFill>
                  <a:srgbClr val="222131"/>
                </a:solidFill>
                <a:latin typeface="Calibri"/>
              </a:rPr>
              <a:t>Grille d'auto-diagnostic ergonomique, sur le poste, avec l'agent</a:t>
            </a:r>
          </a:p>
        </p:txBody>
      </p:sp>
      <p:sp>
        <p:nvSpPr>
          <p:cNvPr id="13" name="Rounded Rectangle 12"/>
          <p:cNvSpPr/>
          <p:nvPr/>
        </p:nvSpPr>
        <p:spPr>
          <a:xfrm>
            <a:off x="3364992" y="2514600"/>
            <a:ext cx="26974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3"/>
          <p:cNvSpPr/>
          <p:nvPr/>
        </p:nvSpPr>
        <p:spPr>
          <a:xfrm>
            <a:off x="3364992" y="2514600"/>
            <a:ext cx="2697480" cy="731520"/>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547872" y="2514600"/>
            <a:ext cx="2331720" cy="731520"/>
          </a:xfrm>
          <a:prstGeom prst="rect">
            <a:avLst/>
          </a:prstGeom>
          <a:noFill/>
        </p:spPr>
        <p:txBody>
          <a:bodyPr wrap="square" lIns="45720" tIns="18288" rIns="45720" bIns="18288" anchor="ctr">
            <a:spAutoFit/>
          </a:bodyPr>
          <a:lstStyle/>
          <a:p>
            <a:pPr algn="l"/>
            <a:r>
              <a:rPr sz="1900" b="1" i="0">
                <a:solidFill>
                  <a:srgbClr val="FFFFFF"/>
                </a:solidFill>
                <a:latin typeface="Calibri"/>
              </a:rPr>
              <a:t>2  Prioriser</a:t>
            </a:r>
          </a:p>
        </p:txBody>
      </p:sp>
      <p:sp>
        <p:nvSpPr>
          <p:cNvPr id="16" name="TextBox 15"/>
          <p:cNvSpPr txBox="1"/>
          <p:nvPr/>
        </p:nvSpPr>
        <p:spPr>
          <a:xfrm>
            <a:off x="3547872" y="3429000"/>
            <a:ext cx="2377440" cy="2194560"/>
          </a:xfrm>
          <a:prstGeom prst="rect">
            <a:avLst/>
          </a:prstGeom>
          <a:noFill/>
        </p:spPr>
        <p:txBody>
          <a:bodyPr wrap="square" lIns="45720" tIns="18288" rIns="45720" bIns="18288" anchor="t">
            <a:spAutoFit/>
          </a:bodyPr>
          <a:lstStyle/>
          <a:p>
            <a:pPr algn="l"/>
            <a:r>
              <a:rPr sz="1500" b="0" i="0">
                <a:solidFill>
                  <a:srgbClr val="222131"/>
                </a:solidFill>
                <a:latin typeface="Calibri"/>
              </a:rPr>
              <a:t>Grille de priorisation : réorganiser les tâches d'abord, table réglable ensuite, réaménagement à programmer</a:t>
            </a:r>
          </a:p>
        </p:txBody>
      </p:sp>
      <p:sp>
        <p:nvSpPr>
          <p:cNvPr id="17" name="Rounded Rectangle 16"/>
          <p:cNvSpPr/>
          <p:nvPr/>
        </p:nvSpPr>
        <p:spPr>
          <a:xfrm>
            <a:off x="6181344" y="2514600"/>
            <a:ext cx="26974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ounded Rectangle 17"/>
          <p:cNvSpPr/>
          <p:nvPr/>
        </p:nvSpPr>
        <p:spPr>
          <a:xfrm>
            <a:off x="6181344" y="2514600"/>
            <a:ext cx="2697480" cy="731520"/>
          </a:xfrm>
          <a:prstGeom prst="roundRect">
            <a:avLst>
              <a:gd name="adj" fmla="val 6000"/>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6364224" y="2514600"/>
            <a:ext cx="2331720" cy="731520"/>
          </a:xfrm>
          <a:prstGeom prst="rect">
            <a:avLst/>
          </a:prstGeom>
          <a:noFill/>
        </p:spPr>
        <p:txBody>
          <a:bodyPr wrap="square" lIns="45720" tIns="18288" rIns="45720" bIns="18288" anchor="ctr">
            <a:spAutoFit/>
          </a:bodyPr>
          <a:lstStyle/>
          <a:p>
            <a:pPr algn="l"/>
            <a:r>
              <a:rPr sz="1900" b="1" i="0">
                <a:solidFill>
                  <a:srgbClr val="FFFFFF"/>
                </a:solidFill>
                <a:latin typeface="Calibri"/>
              </a:rPr>
              <a:t>3  Agir</a:t>
            </a:r>
          </a:p>
        </p:txBody>
      </p:sp>
      <p:sp>
        <p:nvSpPr>
          <p:cNvPr id="20" name="TextBox 19"/>
          <p:cNvSpPr txBox="1"/>
          <p:nvPr/>
        </p:nvSpPr>
        <p:spPr>
          <a:xfrm>
            <a:off x="6364224" y="3429000"/>
            <a:ext cx="2377440" cy="2194560"/>
          </a:xfrm>
          <a:prstGeom prst="rect">
            <a:avLst/>
          </a:prstGeom>
          <a:noFill/>
        </p:spPr>
        <p:txBody>
          <a:bodyPr wrap="square" lIns="45720" tIns="18288" rIns="45720" bIns="18288" anchor="t">
            <a:spAutoFit/>
          </a:bodyPr>
          <a:lstStyle/>
          <a:p>
            <a:pPr algn="l"/>
            <a:r>
              <a:rPr sz="1500" b="0" i="0">
                <a:solidFill>
                  <a:srgbClr val="222131"/>
                </a:solidFill>
                <a:latin typeface="Calibri"/>
              </a:rPr>
              <a:t>Matériel (repères de coûts), organisation du temps, trame de demande d'aménagement</a:t>
            </a:r>
          </a:p>
        </p:txBody>
      </p:sp>
      <p:sp>
        <p:nvSpPr>
          <p:cNvPr id="21" name="Rounded Rectangle 20"/>
          <p:cNvSpPr/>
          <p:nvPr/>
        </p:nvSpPr>
        <p:spPr>
          <a:xfrm>
            <a:off x="8997696" y="2514600"/>
            <a:ext cx="2697480" cy="32004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ounded Rectangle 21"/>
          <p:cNvSpPr/>
          <p:nvPr/>
        </p:nvSpPr>
        <p:spPr>
          <a:xfrm>
            <a:off x="8997696" y="2514600"/>
            <a:ext cx="2697480" cy="731520"/>
          </a:xfrm>
          <a:prstGeom prst="roundRect">
            <a:avLst>
              <a:gd name="adj" fmla="val 6000"/>
            </a:avLst>
          </a:prstGeom>
          <a:solidFill>
            <a:srgbClr val="78779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9180576" y="2514600"/>
            <a:ext cx="2331720" cy="731520"/>
          </a:xfrm>
          <a:prstGeom prst="rect">
            <a:avLst/>
          </a:prstGeom>
          <a:noFill/>
        </p:spPr>
        <p:txBody>
          <a:bodyPr wrap="square" lIns="45720" tIns="18288" rIns="45720" bIns="18288" anchor="ctr">
            <a:spAutoFit/>
          </a:bodyPr>
          <a:lstStyle/>
          <a:p>
            <a:pPr algn="l"/>
            <a:r>
              <a:rPr sz="1900" b="1" i="0">
                <a:solidFill>
                  <a:srgbClr val="FFFFFF"/>
                </a:solidFill>
                <a:latin typeface="Calibri"/>
              </a:rPr>
              <a:t>4  Orienter</a:t>
            </a:r>
          </a:p>
        </p:txBody>
      </p:sp>
      <p:sp>
        <p:nvSpPr>
          <p:cNvPr id="24" name="TextBox 23"/>
          <p:cNvSpPr txBox="1"/>
          <p:nvPr/>
        </p:nvSpPr>
        <p:spPr>
          <a:xfrm>
            <a:off x="9180576" y="3429000"/>
            <a:ext cx="2377440" cy="2194560"/>
          </a:xfrm>
          <a:prstGeom prst="rect">
            <a:avLst/>
          </a:prstGeom>
          <a:noFill/>
        </p:spPr>
        <p:txBody>
          <a:bodyPr wrap="square" lIns="45720" tIns="18288" rIns="45720" bIns="18288" anchor="t">
            <a:spAutoFit/>
          </a:bodyPr>
          <a:lstStyle/>
          <a:p>
            <a:pPr algn="l"/>
            <a:r>
              <a:rPr sz="1500" b="0" i="0">
                <a:solidFill>
                  <a:srgbClr val="222131"/>
                </a:solidFill>
                <a:latin typeface="Calibri"/>
              </a:rPr>
              <a:t>Ergonome du CDG, médecine préventive si restriction d'aptitude</a:t>
            </a:r>
          </a:p>
        </p:txBody>
      </p:sp>
      <p:sp>
        <p:nvSpPr>
          <p:cNvPr id="25" name="TextBox 24"/>
          <p:cNvSpPr txBox="1"/>
          <p:nvPr/>
        </p:nvSpPr>
        <p:spPr>
          <a:xfrm>
            <a:off x="548640" y="5897880"/>
            <a:ext cx="10972800" cy="365760"/>
          </a:xfrm>
          <a:prstGeom prst="rect">
            <a:avLst/>
          </a:prstGeom>
          <a:noFill/>
        </p:spPr>
        <p:txBody>
          <a:bodyPr wrap="square" lIns="45720" tIns="18288" rIns="45720" bIns="18288" anchor="t">
            <a:spAutoFit/>
          </a:bodyPr>
          <a:lstStyle/>
          <a:p>
            <a:pPr algn="l"/>
            <a:r>
              <a:rPr sz="1300" b="0" i="1">
                <a:solidFill>
                  <a:srgbClr val="6B6A85"/>
                </a:solidFill>
                <a:latin typeface="Calibri"/>
              </a:rPr>
              <a:t>Même logique pour une situation RPS ou pour la mise à jour du Document Unique : on change simplement de fiches.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LA BOÎTE À OUTILS</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À quoi ressemblent les fiches ?</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9</a:t>
            </a:r>
          </a:p>
        </p:txBody>
      </p:sp>
      <p:sp>
        <p:nvSpPr>
          <p:cNvPr id="7" name="Rectangle 6"/>
          <p:cNvSpPr/>
          <p:nvPr/>
        </p:nvSpPr>
        <p:spPr>
          <a:xfrm>
            <a:off x="923544" y="1426464"/>
            <a:ext cx="3017520" cy="4270248"/>
          </a:xfrm>
          <a:prstGeom prst="rect">
            <a:avLst/>
          </a:prstGeom>
          <a:solidFill>
            <a:srgbClr val="C9C6D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big_Prevention_des_risques-1.png"/>
          <p:cNvPicPr>
            <a:picLocks noChangeAspect="1"/>
          </p:cNvPicPr>
          <p:nvPr/>
        </p:nvPicPr>
        <p:blipFill>
          <a:blip r:embed="rId4"/>
          <a:stretch>
            <a:fillRect/>
          </a:stretch>
        </p:blipFill>
        <p:spPr>
          <a:xfrm>
            <a:off x="868680" y="1371600"/>
            <a:ext cx="3017520" cy="4269440"/>
          </a:xfrm>
          <a:prstGeom prst="rect">
            <a:avLst/>
          </a:prstGeom>
          <a:ln w="25400">
            <a:solidFill>
              <a:srgbClr val="323160"/>
            </a:solidFill>
          </a:ln>
        </p:spPr>
      </p:pic>
      <p:sp>
        <p:nvSpPr>
          <p:cNvPr id="9" name="Rounded Rectangle 8"/>
          <p:cNvSpPr/>
          <p:nvPr/>
        </p:nvSpPr>
        <p:spPr>
          <a:xfrm>
            <a:off x="868680" y="5760720"/>
            <a:ext cx="3017520" cy="45720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68680" y="5760720"/>
            <a:ext cx="3017520" cy="457200"/>
          </a:xfrm>
          <a:prstGeom prst="rect">
            <a:avLst/>
          </a:prstGeom>
          <a:noFill/>
        </p:spPr>
        <p:txBody>
          <a:bodyPr wrap="square" lIns="45720" tIns="18288" rIns="45720" bIns="18288" anchor="ctr">
            <a:spAutoFit/>
          </a:bodyPr>
          <a:lstStyle/>
          <a:p>
            <a:pPr algn="ctr"/>
            <a:r>
              <a:rPr sz="1400" b="1" i="0">
                <a:solidFill>
                  <a:srgbClr val="FFFFFF"/>
                </a:solidFill>
                <a:latin typeface="Calibri"/>
              </a:rPr>
              <a:t>Prévention des risques – 9 fiches</a:t>
            </a:r>
          </a:p>
        </p:txBody>
      </p:sp>
      <p:sp>
        <p:nvSpPr>
          <p:cNvPr id="11" name="Rectangle 10"/>
          <p:cNvSpPr/>
          <p:nvPr/>
        </p:nvSpPr>
        <p:spPr>
          <a:xfrm>
            <a:off x="4672583" y="1426464"/>
            <a:ext cx="3017520" cy="4270248"/>
          </a:xfrm>
          <a:prstGeom prst="rect">
            <a:avLst/>
          </a:prstGeom>
          <a:solidFill>
            <a:srgbClr val="C9C6D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big_RPS-1.png"/>
          <p:cNvPicPr>
            <a:picLocks noChangeAspect="1"/>
          </p:cNvPicPr>
          <p:nvPr/>
        </p:nvPicPr>
        <p:blipFill>
          <a:blip r:embed="rId5"/>
          <a:stretch>
            <a:fillRect/>
          </a:stretch>
        </p:blipFill>
        <p:spPr>
          <a:xfrm>
            <a:off x="4617720" y="1371600"/>
            <a:ext cx="3017520" cy="4269440"/>
          </a:xfrm>
          <a:prstGeom prst="rect">
            <a:avLst/>
          </a:prstGeom>
          <a:ln w="25400">
            <a:solidFill>
              <a:srgbClr val="E93E59"/>
            </a:solidFill>
          </a:ln>
        </p:spPr>
      </p:pic>
      <p:sp>
        <p:nvSpPr>
          <p:cNvPr id="13" name="Rounded Rectangle 12"/>
          <p:cNvSpPr/>
          <p:nvPr/>
        </p:nvSpPr>
        <p:spPr>
          <a:xfrm>
            <a:off x="4617720" y="5760720"/>
            <a:ext cx="3017520" cy="457200"/>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4617720" y="5760720"/>
            <a:ext cx="3017520" cy="457200"/>
          </a:xfrm>
          <a:prstGeom prst="rect">
            <a:avLst/>
          </a:prstGeom>
          <a:noFill/>
        </p:spPr>
        <p:txBody>
          <a:bodyPr wrap="square" lIns="45720" tIns="18288" rIns="45720" bIns="18288" anchor="ctr">
            <a:spAutoFit/>
          </a:bodyPr>
          <a:lstStyle/>
          <a:p>
            <a:pPr algn="ctr"/>
            <a:r>
              <a:rPr sz="1400" b="1" i="0">
                <a:solidFill>
                  <a:srgbClr val="FFFFFF"/>
                </a:solidFill>
                <a:latin typeface="Calibri"/>
              </a:rPr>
              <a:t>Risques psychosociaux – 10 fiches</a:t>
            </a:r>
          </a:p>
        </p:txBody>
      </p:sp>
      <p:sp>
        <p:nvSpPr>
          <p:cNvPr id="15" name="Rectangle 14"/>
          <p:cNvSpPr/>
          <p:nvPr/>
        </p:nvSpPr>
        <p:spPr>
          <a:xfrm>
            <a:off x="8421624" y="1426464"/>
            <a:ext cx="3017520" cy="4270248"/>
          </a:xfrm>
          <a:prstGeom prst="rect">
            <a:avLst/>
          </a:prstGeom>
          <a:solidFill>
            <a:srgbClr val="C9C6D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Picture 15" descr="big_Ergonomie-1.png"/>
          <p:cNvPicPr>
            <a:picLocks noChangeAspect="1"/>
          </p:cNvPicPr>
          <p:nvPr/>
        </p:nvPicPr>
        <p:blipFill>
          <a:blip r:embed="rId6"/>
          <a:stretch>
            <a:fillRect/>
          </a:stretch>
        </p:blipFill>
        <p:spPr>
          <a:xfrm>
            <a:off x="8366759" y="1371600"/>
            <a:ext cx="3017520" cy="4269440"/>
          </a:xfrm>
          <a:prstGeom prst="rect">
            <a:avLst/>
          </a:prstGeom>
          <a:ln w="25400">
            <a:solidFill>
              <a:srgbClr val="E3A633"/>
            </a:solidFill>
          </a:ln>
        </p:spPr>
      </p:pic>
      <p:sp>
        <p:nvSpPr>
          <p:cNvPr id="17" name="Rounded Rectangle 16"/>
          <p:cNvSpPr/>
          <p:nvPr/>
        </p:nvSpPr>
        <p:spPr>
          <a:xfrm>
            <a:off x="8366759" y="5760720"/>
            <a:ext cx="3017520" cy="457200"/>
          </a:xfrm>
          <a:prstGeom prst="roundRect">
            <a:avLst>
              <a:gd name="adj" fmla="val 6000"/>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366759" y="5760720"/>
            <a:ext cx="3017520" cy="457200"/>
          </a:xfrm>
          <a:prstGeom prst="rect">
            <a:avLst/>
          </a:prstGeom>
          <a:noFill/>
        </p:spPr>
        <p:txBody>
          <a:bodyPr wrap="square" lIns="45720" tIns="18288" rIns="45720" bIns="18288" anchor="ctr">
            <a:spAutoFit/>
          </a:bodyPr>
          <a:lstStyle/>
          <a:p>
            <a:pPr algn="ctr"/>
            <a:r>
              <a:rPr sz="1400" b="1" i="0">
                <a:solidFill>
                  <a:srgbClr val="FFFFFF"/>
                </a:solidFill>
                <a:latin typeface="Calibri"/>
              </a:rPr>
              <a:t>Ergonomie au travail – 7 fiches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algn="l"/>
            <a:r>
              <a:rPr sz="1200" b="1" i="0">
                <a:solidFill>
                  <a:srgbClr val="E93E59"/>
                </a:solidFill>
                <a:latin typeface="Calibri"/>
              </a:rPr>
              <a:t>POUR ALLER PLUS LOIN</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algn="l"/>
            <a:r>
              <a:rPr sz="3000" b="1" i="0">
                <a:solidFill>
                  <a:srgbClr val="323160"/>
                </a:solidFill>
                <a:latin typeface="Calibri"/>
              </a:rPr>
              <a:t>Où retrouver les supports du projet ATSEM ?</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algn="l"/>
            <a:r>
              <a:rPr sz="900" b="0" i="0">
                <a:solidFill>
                  <a:srgbClr val="6B6A85"/>
                </a:solidFill>
                <a:latin typeface="Calibri"/>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algn="r"/>
            <a:r>
              <a:rPr sz="900" b="0" i="0">
                <a:solidFill>
                  <a:srgbClr val="6B6A85"/>
                </a:solidFill>
                <a:latin typeface="Calibri"/>
              </a:rPr>
              <a:t>10</a:t>
            </a:r>
          </a:p>
        </p:txBody>
      </p:sp>
      <p:sp>
        <p:nvSpPr>
          <p:cNvPr id="7" name="Rounded Rectangle 6"/>
          <p:cNvSpPr/>
          <p:nvPr/>
        </p:nvSpPr>
        <p:spPr>
          <a:xfrm>
            <a:off x="822960" y="1508760"/>
            <a:ext cx="10515600" cy="178308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22960" y="1645920"/>
            <a:ext cx="10515600" cy="365760"/>
          </a:xfrm>
          <a:prstGeom prst="rect">
            <a:avLst/>
          </a:prstGeom>
          <a:noFill/>
        </p:spPr>
        <p:txBody>
          <a:bodyPr wrap="square" lIns="45720" tIns="18288" rIns="45720" bIns="18288" anchor="t">
            <a:spAutoFit/>
          </a:bodyPr>
          <a:lstStyle/>
          <a:p>
            <a:pPr algn="ctr"/>
            <a:r>
              <a:rPr sz="1300" b="1" i="0">
                <a:solidFill>
                  <a:srgbClr val="E3A633"/>
                </a:solidFill>
                <a:latin typeface="Calibri"/>
              </a:rPr>
              <a:t>LIEN D'ACCÈS AUX SUPPORTS</a:t>
            </a:r>
          </a:p>
        </p:txBody>
      </p:sp>
      <p:sp>
        <p:nvSpPr>
          <p:cNvPr id="9" name="TextBox 8"/>
          <p:cNvSpPr txBox="1"/>
          <p:nvPr/>
        </p:nvSpPr>
        <p:spPr>
          <a:xfrm>
            <a:off x="822960" y="2234077"/>
            <a:ext cx="10515600" cy="652486"/>
          </a:xfrm>
          <a:prstGeom prst="rect">
            <a:avLst/>
          </a:prstGeom>
          <a:noFill/>
        </p:spPr>
        <p:txBody>
          <a:bodyPr wrap="square" lIns="45720" tIns="18288" rIns="45720" bIns="18288" anchor="ctr">
            <a:spAutoFit/>
          </a:bodyPr>
          <a:lstStyle/>
          <a:p>
            <a:pPr algn="ctr"/>
            <a:r>
              <a:rPr lang="fr-FR" sz="4000" b="1" i="0" dirty="0">
                <a:solidFill>
                  <a:srgbClr val="FFFFFF"/>
                </a:solidFill>
                <a:latin typeface="Calibri"/>
                <a:hlinkClick r:id="rId4"/>
              </a:rPr>
              <a:t>Cliquez ici</a:t>
            </a:r>
            <a:endParaRPr lang="fr-FR" sz="4000" b="1" i="0" dirty="0">
              <a:solidFill>
                <a:srgbClr val="FFFFFF"/>
              </a:solidFill>
              <a:latin typeface="Calibri"/>
            </a:endParaRPr>
          </a:p>
        </p:txBody>
      </p:sp>
      <p:sp>
        <p:nvSpPr>
          <p:cNvPr id="10" name="TextBox 9"/>
          <p:cNvSpPr txBox="1"/>
          <p:nvPr/>
        </p:nvSpPr>
        <p:spPr>
          <a:xfrm>
            <a:off x="822960" y="3383280"/>
            <a:ext cx="10515600" cy="365760"/>
          </a:xfrm>
          <a:prstGeom prst="rect">
            <a:avLst/>
          </a:prstGeom>
          <a:noFill/>
        </p:spPr>
        <p:txBody>
          <a:bodyPr wrap="square" lIns="45720" tIns="18288" rIns="45720" bIns="18288" anchor="t">
            <a:spAutoFit/>
          </a:bodyPr>
          <a:lstStyle/>
          <a:p>
            <a:pPr algn="ctr"/>
            <a:r>
              <a:rPr sz="1300" b="1" i="0" dirty="0">
                <a:solidFill>
                  <a:srgbClr val="E93E59"/>
                </a:solidFill>
                <a:latin typeface="Calibri"/>
              </a:rPr>
              <a:t>CHEMINEMENT COMPLET SUR LE SITE</a:t>
            </a:r>
          </a:p>
        </p:txBody>
      </p:sp>
      <p:sp>
        <p:nvSpPr>
          <p:cNvPr id="11" name="Rounded Rectangle 10"/>
          <p:cNvSpPr/>
          <p:nvPr/>
        </p:nvSpPr>
        <p:spPr>
          <a:xfrm>
            <a:off x="7613253" y="3840480"/>
            <a:ext cx="1371600" cy="868680"/>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14" name="Rounded Rectangle 13"/>
          <p:cNvSpPr/>
          <p:nvPr/>
        </p:nvSpPr>
        <p:spPr>
          <a:xfrm>
            <a:off x="557530" y="3840480"/>
            <a:ext cx="2377440" cy="868680"/>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57530" y="3846683"/>
            <a:ext cx="2286000" cy="868680"/>
          </a:xfrm>
          <a:prstGeom prst="rect">
            <a:avLst/>
          </a:prstGeom>
          <a:noFill/>
        </p:spPr>
        <p:txBody>
          <a:bodyPr wrap="square" lIns="45720" tIns="18288" rIns="45720" bIns="18288" anchor="ctr">
            <a:spAutoFit/>
          </a:bodyPr>
          <a:lstStyle/>
          <a:p>
            <a:pPr algn="ctr"/>
            <a:r>
              <a:rPr sz="1500" b="1" i="0" dirty="0" err="1">
                <a:solidFill>
                  <a:srgbClr val="FFFFFF"/>
                </a:solidFill>
                <a:latin typeface="Calibri"/>
              </a:rPr>
              <a:t>Prévention</a:t>
            </a:r>
            <a:r>
              <a:rPr sz="1500" b="1" i="0" dirty="0">
                <a:solidFill>
                  <a:srgbClr val="FFFFFF"/>
                </a:solidFill>
                <a:latin typeface="Calibri"/>
              </a:rPr>
              <a:t> et Santé</a:t>
            </a:r>
          </a:p>
        </p:txBody>
      </p:sp>
      <p:sp>
        <p:nvSpPr>
          <p:cNvPr id="16" name="TextBox 15"/>
          <p:cNvSpPr txBox="1"/>
          <p:nvPr/>
        </p:nvSpPr>
        <p:spPr>
          <a:xfrm>
            <a:off x="2843530" y="3806190"/>
            <a:ext cx="411480" cy="868680"/>
          </a:xfrm>
          <a:prstGeom prst="rect">
            <a:avLst/>
          </a:prstGeom>
          <a:noFill/>
        </p:spPr>
        <p:txBody>
          <a:bodyPr wrap="square" lIns="45720" tIns="18288" rIns="45720" bIns="18288" anchor="ctr">
            <a:spAutoFit/>
          </a:bodyPr>
          <a:lstStyle/>
          <a:p>
            <a:pPr algn="ctr"/>
            <a:r>
              <a:rPr sz="2800" b="1" i="0" dirty="0">
                <a:solidFill>
                  <a:srgbClr val="6B6A85"/>
                </a:solidFill>
                <a:latin typeface="Calibri"/>
              </a:rPr>
              <a:t>›</a:t>
            </a:r>
          </a:p>
        </p:txBody>
      </p:sp>
      <p:sp>
        <p:nvSpPr>
          <p:cNvPr id="17" name="Rounded Rectangle 16"/>
          <p:cNvSpPr/>
          <p:nvPr/>
        </p:nvSpPr>
        <p:spPr>
          <a:xfrm>
            <a:off x="3177540" y="3835400"/>
            <a:ext cx="4206240" cy="868680"/>
          </a:xfrm>
          <a:prstGeom prst="roundRect">
            <a:avLst>
              <a:gd name="adj" fmla="val 6000"/>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3200400" y="3835400"/>
            <a:ext cx="4114800" cy="868680"/>
          </a:xfrm>
          <a:prstGeom prst="rect">
            <a:avLst/>
          </a:prstGeom>
          <a:noFill/>
        </p:spPr>
        <p:txBody>
          <a:bodyPr wrap="square" lIns="45720" tIns="18288" rIns="45720" bIns="18288" anchor="ctr">
            <a:spAutoFit/>
          </a:bodyPr>
          <a:lstStyle/>
          <a:p>
            <a:pPr algn="ctr"/>
            <a:r>
              <a:rPr sz="1500" b="1" i="0" dirty="0" err="1">
                <a:solidFill>
                  <a:srgbClr val="FFFFFF"/>
                </a:solidFill>
                <a:latin typeface="Calibri"/>
              </a:rPr>
              <a:t>Prévention</a:t>
            </a:r>
            <a:r>
              <a:rPr sz="1500" b="1" i="0" dirty="0">
                <a:solidFill>
                  <a:srgbClr val="FFFFFF"/>
                </a:solidFill>
                <a:latin typeface="Calibri"/>
              </a:rPr>
              <a:t> et </a:t>
            </a:r>
            <a:r>
              <a:rPr sz="1500" b="1" i="0" dirty="0" err="1">
                <a:solidFill>
                  <a:srgbClr val="FFFFFF"/>
                </a:solidFill>
                <a:latin typeface="Calibri"/>
              </a:rPr>
              <a:t>Amélioration</a:t>
            </a:r>
            <a:r>
              <a:rPr sz="1500" b="1" i="0" dirty="0">
                <a:solidFill>
                  <a:srgbClr val="FFFFFF"/>
                </a:solidFill>
                <a:latin typeface="Calibri"/>
              </a:rPr>
              <a:t> des Conditions de Travail</a:t>
            </a:r>
          </a:p>
        </p:txBody>
      </p:sp>
      <p:sp>
        <p:nvSpPr>
          <p:cNvPr id="19" name="TextBox 18"/>
          <p:cNvSpPr txBox="1"/>
          <p:nvPr/>
        </p:nvSpPr>
        <p:spPr>
          <a:xfrm>
            <a:off x="8901113" y="3816350"/>
            <a:ext cx="411480" cy="868680"/>
          </a:xfrm>
          <a:prstGeom prst="rect">
            <a:avLst/>
          </a:prstGeom>
          <a:noFill/>
        </p:spPr>
        <p:txBody>
          <a:bodyPr wrap="square" lIns="45720" tIns="18288" rIns="45720" bIns="18288" anchor="ctr">
            <a:spAutoFit/>
          </a:bodyPr>
          <a:lstStyle/>
          <a:p>
            <a:pPr algn="ctr"/>
            <a:r>
              <a:rPr sz="2800" b="1" i="0" dirty="0">
                <a:solidFill>
                  <a:srgbClr val="6B6A85"/>
                </a:solidFill>
                <a:latin typeface="Calibri"/>
              </a:rPr>
              <a:t>›</a:t>
            </a:r>
          </a:p>
        </p:txBody>
      </p:sp>
      <p:sp>
        <p:nvSpPr>
          <p:cNvPr id="20" name="Rounded Rectangle 19"/>
          <p:cNvSpPr/>
          <p:nvPr/>
        </p:nvSpPr>
        <p:spPr>
          <a:xfrm>
            <a:off x="9264015" y="3835400"/>
            <a:ext cx="2194560" cy="868680"/>
          </a:xfrm>
          <a:prstGeom prst="roundRect">
            <a:avLst>
              <a:gd name="adj" fmla="val 6000"/>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9334024" y="3829197"/>
            <a:ext cx="2103120" cy="868680"/>
          </a:xfrm>
          <a:prstGeom prst="rect">
            <a:avLst/>
          </a:prstGeom>
          <a:noFill/>
        </p:spPr>
        <p:txBody>
          <a:bodyPr wrap="square" lIns="45720" tIns="18288" rIns="45720" bIns="18288" anchor="ctr">
            <a:spAutoFit/>
          </a:bodyPr>
          <a:lstStyle/>
          <a:p>
            <a:pPr algn="ctr"/>
            <a:r>
              <a:rPr sz="1500" b="1" i="0" dirty="0">
                <a:solidFill>
                  <a:srgbClr val="222131"/>
                </a:solidFill>
                <a:latin typeface="Calibri"/>
              </a:rPr>
              <a:t>Supports du </a:t>
            </a:r>
            <a:r>
              <a:rPr sz="1500" b="1" i="0" dirty="0" err="1">
                <a:solidFill>
                  <a:srgbClr val="222131"/>
                </a:solidFill>
                <a:latin typeface="Calibri"/>
              </a:rPr>
              <a:t>projet</a:t>
            </a:r>
            <a:r>
              <a:rPr sz="1500" b="1" i="0" dirty="0">
                <a:solidFill>
                  <a:srgbClr val="222131"/>
                </a:solidFill>
                <a:latin typeface="Calibri"/>
              </a:rPr>
              <a:t> ATSEM</a:t>
            </a:r>
          </a:p>
        </p:txBody>
      </p:sp>
      <p:sp>
        <p:nvSpPr>
          <p:cNvPr id="22" name="TextBox 21"/>
          <p:cNvSpPr txBox="1"/>
          <p:nvPr/>
        </p:nvSpPr>
        <p:spPr>
          <a:xfrm>
            <a:off x="822960" y="5029200"/>
            <a:ext cx="10515600" cy="457200"/>
          </a:xfrm>
          <a:prstGeom prst="rect">
            <a:avLst/>
          </a:prstGeom>
          <a:noFill/>
        </p:spPr>
        <p:txBody>
          <a:bodyPr wrap="square" lIns="45720" tIns="18288" rIns="45720" bIns="18288" anchor="t">
            <a:spAutoFit/>
          </a:bodyPr>
          <a:lstStyle/>
          <a:p>
            <a:pPr algn="ctr"/>
            <a:r>
              <a:rPr sz="1600" b="0" i="0">
                <a:solidFill>
                  <a:srgbClr val="6B6A85"/>
                </a:solidFill>
                <a:latin typeface="Calibri"/>
              </a:rPr>
              <a:t>Les 26 fiches (prévention, RPS, ergonomie) et cette présentation – à télécharger et à diffuser dans vos collectivités.</a:t>
            </a:r>
          </a:p>
        </p:txBody>
      </p:sp>
      <p:sp>
        <p:nvSpPr>
          <p:cNvPr id="25" name="TextBox 18">
            <a:extLst>
              <a:ext uri="{FF2B5EF4-FFF2-40B4-BE49-F238E27FC236}">
                <a16:creationId xmlns:a16="http://schemas.microsoft.com/office/drawing/2014/main" id="{4E645BD1-195E-0CA1-75E1-85EB689944BE}"/>
              </a:ext>
            </a:extLst>
          </p:cNvPr>
          <p:cNvSpPr txBox="1"/>
          <p:nvPr/>
        </p:nvSpPr>
        <p:spPr>
          <a:xfrm>
            <a:off x="7263765" y="3794760"/>
            <a:ext cx="411480" cy="868680"/>
          </a:xfrm>
          <a:prstGeom prst="rect">
            <a:avLst/>
          </a:prstGeom>
          <a:noFill/>
        </p:spPr>
        <p:txBody>
          <a:bodyPr wrap="square" lIns="45720" tIns="18288" rIns="45720" bIns="18288" anchor="ctr">
            <a:spAutoFit/>
          </a:bodyPr>
          <a:lstStyle/>
          <a:p>
            <a:pPr algn="ctr"/>
            <a:r>
              <a:rPr sz="2800" b="1" i="0" dirty="0">
                <a:solidFill>
                  <a:srgbClr val="6B6A85"/>
                </a:solidFill>
                <a:latin typeface="Calibri"/>
              </a:rPr>
              <a:t>›</a:t>
            </a:r>
          </a:p>
        </p:txBody>
      </p:sp>
      <p:sp>
        <p:nvSpPr>
          <p:cNvPr id="27" name="TextBox 18">
            <a:extLst>
              <a:ext uri="{FF2B5EF4-FFF2-40B4-BE49-F238E27FC236}">
                <a16:creationId xmlns:a16="http://schemas.microsoft.com/office/drawing/2014/main" id="{7884F132-85DE-5074-B8F0-3ABF6DD9597F}"/>
              </a:ext>
            </a:extLst>
          </p:cNvPr>
          <p:cNvSpPr txBox="1"/>
          <p:nvPr/>
        </p:nvSpPr>
        <p:spPr>
          <a:xfrm>
            <a:off x="7269480" y="3794760"/>
            <a:ext cx="411480" cy="868680"/>
          </a:xfrm>
          <a:prstGeom prst="rect">
            <a:avLst/>
          </a:prstGeom>
          <a:noFill/>
        </p:spPr>
        <p:txBody>
          <a:bodyPr wrap="square" lIns="45720" tIns="18288" rIns="45720" bIns="18288" anchor="ctr">
            <a:spAutoFit/>
          </a:bodyPr>
          <a:lstStyle/>
          <a:p>
            <a:pPr algn="ctr"/>
            <a:r>
              <a:rPr sz="2800" b="1" i="0" dirty="0">
                <a:solidFill>
                  <a:srgbClr val="6B6A85"/>
                </a:solidFill>
                <a:latin typeface="Calibri"/>
              </a:rPr>
              <a:t>›</a:t>
            </a:r>
          </a:p>
        </p:txBody>
      </p:sp>
      <p:sp>
        <p:nvSpPr>
          <p:cNvPr id="29" name="TextBox 20">
            <a:extLst>
              <a:ext uri="{FF2B5EF4-FFF2-40B4-BE49-F238E27FC236}">
                <a16:creationId xmlns:a16="http://schemas.microsoft.com/office/drawing/2014/main" id="{B94EBD62-1D0B-D6CF-A37A-D4C214C35717}"/>
              </a:ext>
            </a:extLst>
          </p:cNvPr>
          <p:cNvSpPr txBox="1"/>
          <p:nvPr/>
        </p:nvSpPr>
        <p:spPr>
          <a:xfrm>
            <a:off x="7003733" y="4002514"/>
            <a:ext cx="2103120" cy="498598"/>
          </a:xfrm>
          <a:prstGeom prst="rect">
            <a:avLst/>
          </a:prstGeom>
          <a:noFill/>
        </p:spPr>
        <p:txBody>
          <a:bodyPr wrap="square" lIns="45720" tIns="18288" rIns="45720" bIns="18288" anchor="ctr">
            <a:spAutoFit/>
          </a:bodyPr>
          <a:lstStyle/>
          <a:p>
            <a:pPr lvl="1" algn="ctr"/>
            <a:r>
              <a:rPr lang="fr-FR" sz="1500" b="1" i="0" dirty="0">
                <a:solidFill>
                  <a:schemeClr val="bg1"/>
                </a:solidFill>
                <a:latin typeface="Calibri"/>
              </a:rPr>
              <a:t>Missions prévention</a:t>
            </a:r>
            <a:endParaRPr sz="1500" b="1" i="0" dirty="0">
              <a:solidFill>
                <a:schemeClr val="bg1"/>
              </a:solidFill>
              <a:latin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47472"/>
            <a:ext cx="7315200" cy="27432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E93E59"/>
                </a:solidFill>
                <a:effectLst/>
                <a:uLnTx/>
                <a:uFillTx/>
                <a:latin typeface="Calibri"/>
                <a:ea typeface="+mn-ea"/>
                <a:cs typeface="+mn-cs"/>
              </a:rPr>
              <a:t>NOUVELLE FORMATION</a:t>
            </a:r>
          </a:p>
        </p:txBody>
      </p:sp>
      <p:sp>
        <p:nvSpPr>
          <p:cNvPr id="3" name="TextBox 2"/>
          <p:cNvSpPr txBox="1"/>
          <p:nvPr/>
        </p:nvSpPr>
        <p:spPr>
          <a:xfrm>
            <a:off x="548640" y="640080"/>
            <a:ext cx="9692640" cy="64008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3000" b="1" i="0" u="none" strike="noStrike" kern="1200" cap="none" spc="0" normalizeH="0" baseline="0" noProof="0">
                <a:ln>
                  <a:noFill/>
                </a:ln>
                <a:solidFill>
                  <a:srgbClr val="323160"/>
                </a:solidFill>
                <a:effectLst/>
                <a:uLnTx/>
                <a:uFillTx/>
                <a:latin typeface="Calibri"/>
                <a:ea typeface="+mn-ea"/>
                <a:cs typeface="+mn-cs"/>
              </a:rPr>
              <a:t>Formation HACCP : traçabilité de l'hygiène alimentaire</a:t>
            </a:r>
          </a:p>
        </p:txBody>
      </p:sp>
      <p:pic>
        <p:nvPicPr>
          <p:cNvPr id="4" name="Picture 3" descr="image-1-1.png"/>
          <p:cNvPicPr>
            <a:picLocks noChangeAspect="1"/>
          </p:cNvPicPr>
          <p:nvPr/>
        </p:nvPicPr>
        <p:blipFill>
          <a:blip r:embed="rId3"/>
          <a:stretch>
            <a:fillRect/>
          </a:stretch>
        </p:blipFill>
        <p:spPr>
          <a:xfrm>
            <a:off x="9966960" y="320040"/>
            <a:ext cx="2098435" cy="475488"/>
          </a:xfrm>
          <a:prstGeom prst="rect">
            <a:avLst/>
          </a:prstGeom>
        </p:spPr>
      </p:pic>
      <p:sp>
        <p:nvSpPr>
          <p:cNvPr id="5" name="TextBox 4"/>
          <p:cNvSpPr txBox="1"/>
          <p:nvPr/>
        </p:nvSpPr>
        <p:spPr>
          <a:xfrm>
            <a:off x="548640" y="6446520"/>
            <a:ext cx="5486400" cy="27432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900" b="0" i="0" u="none" strike="noStrike" kern="1200" cap="none" spc="0" normalizeH="0" baseline="0" noProof="0">
                <a:ln>
                  <a:noFill/>
                </a:ln>
                <a:solidFill>
                  <a:srgbClr val="6B6A85"/>
                </a:solidFill>
                <a:effectLst/>
                <a:uLnTx/>
                <a:uFillTx/>
                <a:latin typeface="Calibri"/>
                <a:ea typeface="+mn-ea"/>
                <a:cs typeface="+mn-cs"/>
              </a:rPr>
              <a:t>LA BOÎTE À OUTILS DE L'ATSEM</a:t>
            </a:r>
          </a:p>
        </p:txBody>
      </p:sp>
      <p:sp>
        <p:nvSpPr>
          <p:cNvPr id="6" name="TextBox 5"/>
          <p:cNvSpPr txBox="1"/>
          <p:nvPr/>
        </p:nvSpPr>
        <p:spPr>
          <a:xfrm>
            <a:off x="10698480" y="6446520"/>
            <a:ext cx="914400" cy="274320"/>
          </a:xfrm>
          <a:prstGeom prst="rect">
            <a:avLst/>
          </a:prstGeom>
          <a:noFill/>
        </p:spPr>
        <p:txBody>
          <a:bodyPr wrap="square" lIns="45720" tIns="18288" rIns="45720" bIns="18288" anchor="t">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sz="900" b="0" i="0" u="none" strike="noStrike" kern="1200" cap="none" spc="0" normalizeH="0" baseline="0" noProof="0">
                <a:ln>
                  <a:noFill/>
                </a:ln>
                <a:solidFill>
                  <a:srgbClr val="6B6A85"/>
                </a:solidFill>
                <a:effectLst/>
                <a:uLnTx/>
                <a:uFillTx/>
                <a:latin typeface="Calibri"/>
                <a:ea typeface="+mn-ea"/>
                <a:cs typeface="+mn-cs"/>
              </a:rPr>
              <a:t>11</a:t>
            </a:r>
          </a:p>
        </p:txBody>
      </p:sp>
      <p:sp>
        <p:nvSpPr>
          <p:cNvPr id="7" name="Rounded Rectangle 6"/>
          <p:cNvSpPr/>
          <p:nvPr/>
        </p:nvSpPr>
        <p:spPr>
          <a:xfrm>
            <a:off x="548640" y="1371600"/>
            <a:ext cx="3611880" cy="16002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p:cNvSpPr/>
          <p:nvPr/>
        </p:nvSpPr>
        <p:spPr>
          <a:xfrm>
            <a:off x="548640" y="1371600"/>
            <a:ext cx="3611880" cy="91440"/>
          </a:xfrm>
          <a:prstGeom prst="rect">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731520" y="1536192"/>
            <a:ext cx="3246120" cy="3200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323160"/>
                </a:solidFill>
                <a:effectLst/>
                <a:uLnTx/>
                <a:uFillTx/>
                <a:latin typeface="Calibri"/>
                <a:ea typeface="+mn-ea"/>
                <a:cs typeface="+mn-cs"/>
              </a:rPr>
              <a:t>QUI DOIT S'INSCRIRE ?</a:t>
            </a:r>
          </a:p>
        </p:txBody>
      </p:sp>
      <p:sp>
        <p:nvSpPr>
          <p:cNvPr id="10" name="TextBox 9"/>
          <p:cNvSpPr txBox="1"/>
          <p:nvPr/>
        </p:nvSpPr>
        <p:spPr>
          <a:xfrm>
            <a:off x="731520" y="1874519"/>
            <a:ext cx="3246120" cy="73456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400"/>
              </a:spcAft>
              <a:buClrTx/>
              <a:buSzTx/>
              <a:buFontTx/>
              <a:buNone/>
              <a:tabLst/>
              <a:defRPr/>
            </a:pPr>
            <a:r>
              <a:rPr kumimoji="0" sz="1400" b="0" i="0" u="none" strike="noStrike" kern="1200" cap="none" spc="0" normalizeH="0" baseline="0" noProof="0" dirty="0">
                <a:ln>
                  <a:noFill/>
                </a:ln>
                <a:solidFill>
                  <a:srgbClr val="222131"/>
                </a:solidFill>
                <a:effectLst/>
                <a:uLnTx/>
                <a:uFillTx/>
                <a:latin typeface="Calibri"/>
                <a:ea typeface="+mn-ea"/>
                <a:cs typeface="+mn-cs"/>
              </a:rPr>
              <a:t>• </a:t>
            </a:r>
            <a:r>
              <a:rPr kumimoji="0" lang="fr-FR" sz="1400" b="0" i="0" u="none" strike="noStrike" kern="1200" cap="none" spc="0" normalizeH="0" baseline="0" noProof="0" dirty="0">
                <a:ln>
                  <a:noFill/>
                </a:ln>
                <a:solidFill>
                  <a:srgbClr val="222131"/>
                </a:solidFill>
                <a:effectLst/>
                <a:uLnTx/>
                <a:uFillTx/>
                <a:latin typeface="Calibri"/>
                <a:ea typeface="+mn-ea"/>
                <a:cs typeface="+mn-cs"/>
              </a:rPr>
              <a:t>Les agents travaillants dans des restaurants scolaires</a:t>
            </a:r>
            <a:endParaRPr kumimoji="0" sz="1400" b="0" i="0" u="none" strike="noStrike" kern="1200" cap="none" spc="0" normalizeH="0" baseline="0" noProof="0" dirty="0">
              <a:ln>
                <a:noFill/>
              </a:ln>
              <a:solidFill>
                <a:srgbClr val="222131"/>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400" b="0" i="0" u="none" strike="noStrike" kern="1200" cap="none" spc="0" normalizeH="0" baseline="0" noProof="0" dirty="0">
                <a:ln>
                  <a:noFill/>
                </a:ln>
                <a:solidFill>
                  <a:srgbClr val="222131"/>
                </a:solidFill>
                <a:effectLst/>
                <a:uLnTx/>
                <a:uFillTx/>
                <a:latin typeface="Calibri"/>
                <a:ea typeface="+mn-ea"/>
                <a:cs typeface="+mn-cs"/>
              </a:rPr>
              <a:t>• </a:t>
            </a:r>
            <a:r>
              <a:rPr kumimoji="0" sz="1400" b="0" i="0" u="none" strike="noStrike" kern="1200" cap="none" spc="0" normalizeH="0" baseline="0" noProof="0" dirty="0" err="1">
                <a:ln>
                  <a:noFill/>
                </a:ln>
                <a:solidFill>
                  <a:srgbClr val="222131"/>
                </a:solidFill>
                <a:effectLst/>
                <a:uLnTx/>
                <a:uFillTx/>
                <a:latin typeface="Calibri"/>
                <a:ea typeface="+mn-ea"/>
                <a:cs typeface="+mn-cs"/>
              </a:rPr>
              <a:t>Aucun</a:t>
            </a:r>
            <a:r>
              <a:rPr kumimoji="0" sz="1400" b="0" i="0" u="none" strike="noStrike" kern="1200" cap="none" spc="0" normalizeH="0" baseline="0" noProof="0" dirty="0">
                <a:ln>
                  <a:noFill/>
                </a:ln>
                <a:solidFill>
                  <a:srgbClr val="222131"/>
                </a:solidFill>
                <a:effectLst/>
                <a:uLnTx/>
                <a:uFillTx/>
                <a:latin typeface="Calibri"/>
                <a:ea typeface="+mn-ea"/>
                <a:cs typeface="+mn-cs"/>
              </a:rPr>
              <a:t> </a:t>
            </a:r>
            <a:r>
              <a:rPr kumimoji="0" sz="1400" b="0" i="0" u="none" strike="noStrike" kern="1200" cap="none" spc="0" normalizeH="0" baseline="0" noProof="0" dirty="0" err="1">
                <a:ln>
                  <a:noFill/>
                </a:ln>
                <a:solidFill>
                  <a:srgbClr val="222131"/>
                </a:solidFill>
                <a:effectLst/>
                <a:uLnTx/>
                <a:uFillTx/>
                <a:latin typeface="Calibri"/>
                <a:ea typeface="+mn-ea"/>
                <a:cs typeface="+mn-cs"/>
              </a:rPr>
              <a:t>prérequis</a:t>
            </a:r>
            <a:endParaRPr kumimoji="0" sz="1400" b="0" i="0" u="none" strike="noStrike" kern="1200" cap="none" spc="0" normalizeH="0" baseline="0" noProof="0" dirty="0">
              <a:ln>
                <a:noFill/>
              </a:ln>
              <a:solidFill>
                <a:srgbClr val="222131"/>
              </a:solidFill>
              <a:effectLst/>
              <a:uLnTx/>
              <a:uFillTx/>
              <a:latin typeface="Calibri"/>
              <a:ea typeface="+mn-ea"/>
              <a:cs typeface="+mn-cs"/>
            </a:endParaRPr>
          </a:p>
        </p:txBody>
      </p:sp>
      <p:sp>
        <p:nvSpPr>
          <p:cNvPr id="11" name="Rounded Rectangle 10"/>
          <p:cNvSpPr/>
          <p:nvPr/>
        </p:nvSpPr>
        <p:spPr>
          <a:xfrm>
            <a:off x="4297680" y="1371600"/>
            <a:ext cx="3611880" cy="160020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p:cNvSpPr/>
          <p:nvPr/>
        </p:nvSpPr>
        <p:spPr>
          <a:xfrm>
            <a:off x="4297680" y="1371600"/>
            <a:ext cx="3611880" cy="91440"/>
          </a:xfrm>
          <a:prstGeom prst="rect">
            <a:avLst/>
          </a:prstGeom>
          <a:solidFill>
            <a:srgbClr val="E93E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p:cNvSpPr txBox="1"/>
          <p:nvPr/>
        </p:nvSpPr>
        <p:spPr>
          <a:xfrm>
            <a:off x="4480560" y="1536192"/>
            <a:ext cx="3246120" cy="3200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E93E59"/>
                </a:solidFill>
                <a:effectLst/>
                <a:uLnTx/>
                <a:uFillTx/>
                <a:latin typeface="Calibri"/>
                <a:ea typeface="+mn-ea"/>
                <a:cs typeface="+mn-cs"/>
              </a:rPr>
              <a:t>POURQUOI SE FORMER ?</a:t>
            </a:r>
          </a:p>
        </p:txBody>
      </p:sp>
      <p:sp>
        <p:nvSpPr>
          <p:cNvPr id="14" name="TextBox 13"/>
          <p:cNvSpPr txBox="1"/>
          <p:nvPr/>
        </p:nvSpPr>
        <p:spPr>
          <a:xfrm>
            <a:off x="4480560" y="1874519"/>
            <a:ext cx="3246120" cy="105156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dirty="0">
                <a:ln>
                  <a:noFill/>
                </a:ln>
                <a:solidFill>
                  <a:srgbClr val="222131"/>
                </a:solidFill>
                <a:effectLst/>
                <a:uLnTx/>
                <a:uFillTx/>
                <a:latin typeface="Calibri"/>
                <a:ea typeface="+mn-ea"/>
                <a:cs typeface="+mn-cs"/>
              </a:rPr>
              <a:t>• Appliquer au </a:t>
            </a:r>
            <a:r>
              <a:rPr kumimoji="0" sz="1250" b="0" i="0" u="none" strike="noStrike" kern="1200" cap="none" spc="0" normalizeH="0" baseline="0" noProof="0" dirty="0" err="1">
                <a:ln>
                  <a:noFill/>
                </a:ln>
                <a:solidFill>
                  <a:srgbClr val="222131"/>
                </a:solidFill>
                <a:effectLst/>
                <a:uLnTx/>
                <a:uFillTx/>
                <a:latin typeface="Calibri"/>
                <a:ea typeface="+mn-ea"/>
                <a:cs typeface="+mn-cs"/>
              </a:rPr>
              <a:t>quotidien</a:t>
            </a:r>
            <a:r>
              <a:rPr kumimoji="0" sz="1250" b="0" i="0" u="none" strike="noStrike" kern="1200" cap="none" spc="0" normalizeH="0" baseline="0" noProof="0" dirty="0">
                <a:ln>
                  <a:noFill/>
                </a:ln>
                <a:solidFill>
                  <a:srgbClr val="222131"/>
                </a:solidFill>
                <a:effectLst/>
                <a:uLnTx/>
                <a:uFillTx/>
                <a:latin typeface="Calibri"/>
                <a:ea typeface="+mn-ea"/>
                <a:cs typeface="+mn-cs"/>
              </a:rPr>
              <a:t> </a:t>
            </a:r>
            <a:r>
              <a:rPr kumimoji="0" sz="1250" b="0" i="0" u="none" strike="noStrike" kern="1200" cap="none" spc="0" normalizeH="0" baseline="0" noProof="0" dirty="0" err="1">
                <a:ln>
                  <a:noFill/>
                </a:ln>
                <a:solidFill>
                  <a:srgbClr val="222131"/>
                </a:solidFill>
                <a:effectLst/>
                <a:uLnTx/>
                <a:uFillTx/>
                <a:latin typeface="Calibri"/>
                <a:ea typeface="+mn-ea"/>
                <a:cs typeface="+mn-cs"/>
              </a:rPr>
              <a:t>l'hygiène</a:t>
            </a:r>
            <a:r>
              <a:rPr kumimoji="0" sz="1250" b="0" i="0" u="none" strike="noStrike" kern="1200" cap="none" spc="0" normalizeH="0" baseline="0" noProof="0" dirty="0">
                <a:ln>
                  <a:noFill/>
                </a:ln>
                <a:solidFill>
                  <a:srgbClr val="222131"/>
                </a:solidFill>
                <a:effectLst/>
                <a:uLnTx/>
                <a:uFillTx/>
                <a:latin typeface="Calibri"/>
                <a:ea typeface="+mn-ea"/>
                <a:cs typeface="+mn-cs"/>
              </a:rPr>
              <a:t> et les </a:t>
            </a:r>
            <a:r>
              <a:rPr kumimoji="0" sz="1250" b="0" i="0" u="none" strike="noStrike" kern="1200" cap="none" spc="0" normalizeH="0" baseline="0" noProof="0" dirty="0" err="1">
                <a:ln>
                  <a:noFill/>
                </a:ln>
                <a:solidFill>
                  <a:srgbClr val="222131"/>
                </a:solidFill>
                <a:effectLst/>
                <a:uLnTx/>
                <a:uFillTx/>
                <a:latin typeface="Calibri"/>
                <a:ea typeface="+mn-ea"/>
                <a:cs typeface="+mn-cs"/>
              </a:rPr>
              <a:t>contrôles</a:t>
            </a:r>
            <a:r>
              <a:rPr kumimoji="0" sz="1250" b="0" i="0" u="none" strike="noStrike" kern="1200" cap="none" spc="0" normalizeH="0" baseline="0" noProof="0" dirty="0">
                <a:ln>
                  <a:noFill/>
                </a:ln>
                <a:solidFill>
                  <a:srgbClr val="222131"/>
                </a:solidFill>
                <a:effectLst/>
                <a:uLnTx/>
                <a:uFillTx/>
                <a:latin typeface="Calibri"/>
                <a:ea typeface="+mn-ea"/>
                <a:cs typeface="+mn-cs"/>
              </a:rPr>
              <a:t> de </a:t>
            </a:r>
            <a:r>
              <a:rPr kumimoji="0" sz="1250" b="0" i="0" u="none" strike="noStrike" kern="1200" cap="none" spc="0" normalizeH="0" baseline="0" noProof="0" dirty="0" err="1">
                <a:ln>
                  <a:noFill/>
                </a:ln>
                <a:solidFill>
                  <a:srgbClr val="222131"/>
                </a:solidFill>
                <a:effectLst/>
                <a:uLnTx/>
                <a:uFillTx/>
                <a:latin typeface="Calibri"/>
                <a:ea typeface="+mn-ea"/>
                <a:cs typeface="+mn-cs"/>
              </a:rPr>
              <a:t>traçabilité</a:t>
            </a:r>
            <a:r>
              <a:rPr kumimoji="0" sz="1250" b="0" i="0" u="none" strike="noStrike" kern="1200" cap="none" spc="0" normalizeH="0" baseline="0" noProof="0" dirty="0">
                <a:ln>
                  <a:noFill/>
                </a:ln>
                <a:solidFill>
                  <a:srgbClr val="222131"/>
                </a:solidFill>
                <a:effectLst/>
                <a:uLnTx/>
                <a:uFillTx/>
                <a:latin typeface="Calibri"/>
                <a:ea typeface="+mn-ea"/>
                <a:cs typeface="+mn-cs"/>
              </a:rPr>
              <a:t> </a:t>
            </a:r>
            <a:r>
              <a:rPr kumimoji="0" sz="1250" b="0" i="0" u="none" strike="noStrike" kern="1200" cap="none" spc="0" normalizeH="0" baseline="0" noProof="0" dirty="0" err="1">
                <a:ln>
                  <a:noFill/>
                </a:ln>
                <a:solidFill>
                  <a:srgbClr val="222131"/>
                </a:solidFill>
                <a:effectLst/>
                <a:uLnTx/>
                <a:uFillTx/>
                <a:latin typeface="Calibri"/>
                <a:ea typeface="+mn-ea"/>
                <a:cs typeface="+mn-cs"/>
              </a:rPr>
              <a:t>obligatoires</a:t>
            </a:r>
            <a:endParaRPr kumimoji="0" sz="1250" b="0" i="0" u="none" strike="noStrike" kern="1200" cap="none" spc="0" normalizeH="0" baseline="0" noProof="0" dirty="0">
              <a:ln>
                <a:noFill/>
              </a:ln>
              <a:solidFill>
                <a:srgbClr val="222131"/>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dirty="0">
                <a:ln>
                  <a:noFill/>
                </a:ln>
                <a:solidFill>
                  <a:srgbClr val="222131"/>
                </a:solidFill>
                <a:effectLst/>
                <a:uLnTx/>
                <a:uFillTx/>
                <a:latin typeface="Calibri"/>
                <a:ea typeface="+mn-ea"/>
                <a:cs typeface="+mn-cs"/>
              </a:rPr>
              <a:t>• </a:t>
            </a:r>
            <a:r>
              <a:rPr kumimoji="0" sz="1250" b="0" i="0" u="none" strike="noStrike" kern="1200" cap="none" spc="0" normalizeH="0" baseline="0" noProof="0" dirty="0" err="1">
                <a:ln>
                  <a:noFill/>
                </a:ln>
                <a:solidFill>
                  <a:srgbClr val="222131"/>
                </a:solidFill>
                <a:effectLst/>
                <a:uLnTx/>
                <a:uFillTx/>
                <a:latin typeface="Calibri"/>
                <a:ea typeface="+mn-ea"/>
                <a:cs typeface="+mn-cs"/>
              </a:rPr>
              <a:t>Comprendre</a:t>
            </a:r>
            <a:r>
              <a:rPr kumimoji="0" sz="1250" b="0" i="0" u="none" strike="noStrike" kern="1200" cap="none" spc="0" normalizeH="0" baseline="0" noProof="0" dirty="0">
                <a:ln>
                  <a:noFill/>
                </a:ln>
                <a:solidFill>
                  <a:srgbClr val="222131"/>
                </a:solidFill>
                <a:effectLst/>
                <a:uLnTx/>
                <a:uFillTx/>
                <a:latin typeface="Calibri"/>
                <a:ea typeface="+mn-ea"/>
                <a:cs typeface="+mn-cs"/>
              </a:rPr>
              <a:t> le PMS et </a:t>
            </a:r>
            <a:r>
              <a:rPr kumimoji="0" sz="1250" b="0" i="0" u="none" strike="noStrike" kern="1200" cap="none" spc="0" normalizeH="0" baseline="0" noProof="0" dirty="0" err="1">
                <a:ln>
                  <a:noFill/>
                </a:ln>
                <a:solidFill>
                  <a:srgbClr val="222131"/>
                </a:solidFill>
                <a:effectLst/>
                <a:uLnTx/>
                <a:uFillTx/>
                <a:latin typeface="Calibri"/>
                <a:ea typeface="+mn-ea"/>
                <a:cs typeface="+mn-cs"/>
              </a:rPr>
              <a:t>ses</a:t>
            </a:r>
            <a:r>
              <a:rPr kumimoji="0" sz="1250" b="0" i="0" u="none" strike="noStrike" kern="1200" cap="none" spc="0" normalizeH="0" baseline="0" noProof="0" dirty="0">
                <a:ln>
                  <a:noFill/>
                </a:ln>
                <a:solidFill>
                  <a:srgbClr val="222131"/>
                </a:solidFill>
                <a:effectLst/>
                <a:uLnTx/>
                <a:uFillTx/>
                <a:latin typeface="Calibri"/>
                <a:ea typeface="+mn-ea"/>
                <a:cs typeface="+mn-cs"/>
              </a:rPr>
              <a:t> obligations</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dirty="0">
                <a:ln>
                  <a:noFill/>
                </a:ln>
                <a:solidFill>
                  <a:srgbClr val="222131"/>
                </a:solidFill>
                <a:effectLst/>
                <a:uLnTx/>
                <a:uFillTx/>
                <a:latin typeface="Calibri"/>
                <a:ea typeface="+mn-ea"/>
                <a:cs typeface="+mn-cs"/>
              </a:rPr>
              <a:t>• Savoir </a:t>
            </a:r>
            <a:r>
              <a:rPr kumimoji="0" sz="1250" b="0" i="0" u="none" strike="noStrike" kern="1200" cap="none" spc="0" normalizeH="0" baseline="0" noProof="0" dirty="0" err="1">
                <a:ln>
                  <a:noFill/>
                </a:ln>
                <a:solidFill>
                  <a:srgbClr val="222131"/>
                </a:solidFill>
                <a:effectLst/>
                <a:uLnTx/>
                <a:uFillTx/>
                <a:latin typeface="Calibri"/>
                <a:ea typeface="+mn-ea"/>
                <a:cs typeface="+mn-cs"/>
              </a:rPr>
              <a:t>préparer</a:t>
            </a:r>
            <a:r>
              <a:rPr kumimoji="0" sz="1250" b="0" i="0" u="none" strike="noStrike" kern="1200" cap="none" spc="0" normalizeH="0" baseline="0" noProof="0" dirty="0">
                <a:ln>
                  <a:noFill/>
                </a:ln>
                <a:solidFill>
                  <a:srgbClr val="222131"/>
                </a:solidFill>
                <a:effectLst/>
                <a:uLnTx/>
                <a:uFillTx/>
                <a:latin typeface="Calibri"/>
                <a:ea typeface="+mn-ea"/>
                <a:cs typeface="+mn-cs"/>
              </a:rPr>
              <a:t> un </a:t>
            </a:r>
            <a:r>
              <a:rPr kumimoji="0" sz="1250" b="0" i="0" u="none" strike="noStrike" kern="1200" cap="none" spc="0" normalizeH="0" baseline="0" noProof="0" dirty="0" err="1">
                <a:ln>
                  <a:noFill/>
                </a:ln>
                <a:solidFill>
                  <a:srgbClr val="222131"/>
                </a:solidFill>
                <a:effectLst/>
                <a:uLnTx/>
                <a:uFillTx/>
                <a:latin typeface="Calibri"/>
                <a:ea typeface="+mn-ea"/>
                <a:cs typeface="+mn-cs"/>
              </a:rPr>
              <a:t>contrôle</a:t>
            </a:r>
            <a:r>
              <a:rPr kumimoji="0" sz="1250" b="0" i="0" u="none" strike="noStrike" kern="1200" cap="none" spc="0" normalizeH="0" baseline="0" noProof="0" dirty="0">
                <a:ln>
                  <a:noFill/>
                </a:ln>
                <a:solidFill>
                  <a:srgbClr val="222131"/>
                </a:solidFill>
                <a:effectLst/>
                <a:uLnTx/>
                <a:uFillTx/>
                <a:latin typeface="Calibri"/>
                <a:ea typeface="+mn-ea"/>
                <a:cs typeface="+mn-cs"/>
              </a:rPr>
              <a:t> de la DDETSPP</a:t>
            </a:r>
          </a:p>
        </p:txBody>
      </p:sp>
      <p:sp>
        <p:nvSpPr>
          <p:cNvPr id="15" name="TextBox 14"/>
          <p:cNvSpPr txBox="1"/>
          <p:nvPr/>
        </p:nvSpPr>
        <p:spPr>
          <a:xfrm>
            <a:off x="548640" y="3108960"/>
            <a:ext cx="7315200" cy="27432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6B6A85"/>
                </a:solidFill>
                <a:effectLst/>
                <a:uLnTx/>
                <a:uFillTx/>
                <a:latin typeface="Calibri"/>
                <a:ea typeface="+mn-ea"/>
                <a:cs typeface="+mn-cs"/>
              </a:rPr>
              <a:t>AU PROGRAMME</a:t>
            </a:r>
          </a:p>
        </p:txBody>
      </p:sp>
      <p:sp>
        <p:nvSpPr>
          <p:cNvPr id="16" name="Rounded Rectangle 15"/>
          <p:cNvSpPr/>
          <p:nvPr/>
        </p:nvSpPr>
        <p:spPr>
          <a:xfrm>
            <a:off x="548640" y="3429000"/>
            <a:ext cx="4480560" cy="26974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16"/>
          <p:cNvSpPr/>
          <p:nvPr/>
        </p:nvSpPr>
        <p:spPr>
          <a:xfrm>
            <a:off x="548640" y="3429000"/>
            <a:ext cx="4480560" cy="91440"/>
          </a:xfrm>
          <a:prstGeom prst="rect">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p:cNvSpPr txBox="1"/>
          <p:nvPr/>
        </p:nvSpPr>
        <p:spPr>
          <a:xfrm>
            <a:off x="731520" y="3593592"/>
            <a:ext cx="4114800" cy="3200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323160"/>
                </a:solidFill>
                <a:effectLst/>
                <a:uLnTx/>
                <a:uFillTx/>
                <a:latin typeface="Calibri"/>
                <a:ea typeface="+mn-ea"/>
                <a:cs typeface="+mn-cs"/>
              </a:rPr>
              <a:t>THÉORIE</a:t>
            </a:r>
          </a:p>
        </p:txBody>
      </p:sp>
      <p:sp>
        <p:nvSpPr>
          <p:cNvPr id="19" name="TextBox 18"/>
          <p:cNvSpPr txBox="1"/>
          <p:nvPr/>
        </p:nvSpPr>
        <p:spPr>
          <a:xfrm>
            <a:off x="731520" y="3931920"/>
            <a:ext cx="4114800" cy="21488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Fondamentaux de l'hygiène alimentaire</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Plan de Maîtrise Sanitaire (PMS)</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Obligations de traçabilité</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Liaison froide et liaison chaude</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Non-conformités</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Préparer un contrôle de la DDETSPP</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Principaux risques en restauration</a:t>
            </a:r>
          </a:p>
        </p:txBody>
      </p:sp>
      <p:sp>
        <p:nvSpPr>
          <p:cNvPr id="20" name="Rounded Rectangle 19"/>
          <p:cNvSpPr/>
          <p:nvPr/>
        </p:nvSpPr>
        <p:spPr>
          <a:xfrm>
            <a:off x="5166360" y="3429000"/>
            <a:ext cx="2743200" cy="2697480"/>
          </a:xfrm>
          <a:prstGeom prst="roundRect">
            <a:avLst>
              <a:gd name="adj" fmla="val 6000"/>
            </a:avLst>
          </a:prstGeom>
          <a:solidFill>
            <a:srgbClr val="E7E2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0"/>
          <p:cNvSpPr/>
          <p:nvPr/>
        </p:nvSpPr>
        <p:spPr>
          <a:xfrm>
            <a:off x="5166360" y="3429000"/>
            <a:ext cx="2743200" cy="91440"/>
          </a:xfrm>
          <a:prstGeom prst="rect">
            <a:avLst/>
          </a:prstGeom>
          <a:solidFill>
            <a:srgbClr val="E3A6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TextBox 21"/>
          <p:cNvSpPr txBox="1"/>
          <p:nvPr/>
        </p:nvSpPr>
        <p:spPr>
          <a:xfrm>
            <a:off x="5349240" y="3593592"/>
            <a:ext cx="2377440" cy="3200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B07A10"/>
                </a:solidFill>
                <a:effectLst/>
                <a:uLnTx/>
                <a:uFillTx/>
                <a:latin typeface="Calibri"/>
                <a:ea typeface="+mn-ea"/>
                <a:cs typeface="+mn-cs"/>
              </a:rPr>
              <a:t>PRATIQUE</a:t>
            </a:r>
          </a:p>
        </p:txBody>
      </p:sp>
      <p:sp>
        <p:nvSpPr>
          <p:cNvPr id="23" name="TextBox 22"/>
          <p:cNvSpPr txBox="1"/>
          <p:nvPr/>
        </p:nvSpPr>
        <p:spPr>
          <a:xfrm>
            <a:off x="5349240" y="3931920"/>
            <a:ext cx="2377440" cy="21488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Réception des marchandises</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Compléter les documents HACCP</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Gestion d'une rupture de la chaîne du froid</a:t>
            </a:r>
          </a:p>
          <a:p>
            <a:pPr marL="0" marR="0" lvl="0" indent="0" algn="l" defTabSz="457200" rtl="0" eaLnBrk="1" fontAlgn="auto" latinLnBrk="0" hangingPunct="1">
              <a:lnSpc>
                <a:spcPct val="100000"/>
              </a:lnSpc>
              <a:spcBef>
                <a:spcPts val="0"/>
              </a:spcBef>
              <a:spcAft>
                <a:spcPts val="400"/>
              </a:spcAft>
              <a:buClrTx/>
              <a:buSzTx/>
              <a:buFontTx/>
              <a:buNone/>
              <a:tabLst/>
              <a:defRPr/>
            </a:pPr>
            <a:r>
              <a:rPr kumimoji="0" sz="1250" b="0" i="0" u="none" strike="noStrike" kern="1200" cap="none" spc="0" normalizeH="0" baseline="0" noProof="0">
                <a:ln>
                  <a:noFill/>
                </a:ln>
                <a:solidFill>
                  <a:srgbClr val="222131"/>
                </a:solidFill>
                <a:effectLst/>
                <a:uLnTx/>
                <a:uFillTx/>
                <a:latin typeface="Calibri"/>
                <a:ea typeface="+mn-ea"/>
                <a:cs typeface="+mn-cs"/>
              </a:rPr>
              <a:t>• Réalisation d'un audit interne</a:t>
            </a:r>
          </a:p>
        </p:txBody>
      </p:sp>
      <p:sp>
        <p:nvSpPr>
          <p:cNvPr id="24" name="Rounded Rectangle 23"/>
          <p:cNvSpPr/>
          <p:nvPr/>
        </p:nvSpPr>
        <p:spPr>
          <a:xfrm>
            <a:off x="8183879" y="1371600"/>
            <a:ext cx="3474720" cy="4754880"/>
          </a:xfrm>
          <a:prstGeom prst="roundRect">
            <a:avLst>
              <a:gd name="adj" fmla="val 6000"/>
            </a:avLst>
          </a:prstGeom>
          <a:solidFill>
            <a:srgbClr val="3231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8412480" y="1508760"/>
            <a:ext cx="3108960" cy="27432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E3A633"/>
                </a:solidFill>
                <a:effectLst/>
                <a:uLnTx/>
                <a:uFillTx/>
                <a:latin typeface="Calibri"/>
                <a:ea typeface="+mn-ea"/>
                <a:cs typeface="+mn-cs"/>
              </a:rPr>
              <a:t>INFORMATIONS PRATIQUES</a:t>
            </a:r>
          </a:p>
        </p:txBody>
      </p:sp>
      <p:sp>
        <p:nvSpPr>
          <p:cNvPr id="26" name="TextBox 25"/>
          <p:cNvSpPr txBox="1"/>
          <p:nvPr/>
        </p:nvSpPr>
        <p:spPr>
          <a:xfrm>
            <a:off x="8412480" y="1828800"/>
            <a:ext cx="3108960" cy="5486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300" b="1" i="0" u="none" strike="noStrike" kern="1200" cap="none" spc="0" normalizeH="0" baseline="0" noProof="0">
                <a:ln>
                  <a:noFill/>
                </a:ln>
                <a:solidFill>
                  <a:srgbClr val="FFFFFF"/>
                </a:solidFill>
                <a:effectLst/>
                <a:uLnTx/>
                <a:uFillTx/>
                <a:latin typeface="Calibri"/>
                <a:ea typeface="+mn-ea"/>
                <a:cs typeface="+mn-cs"/>
              </a:rPr>
              <a:t>FSST27 · Traçabilité de l'hygiène alimentaire (HACCP)</a:t>
            </a:r>
          </a:p>
        </p:txBody>
      </p:sp>
      <p:sp>
        <p:nvSpPr>
          <p:cNvPr id="27" name="TextBox 26"/>
          <p:cNvSpPr txBox="1"/>
          <p:nvPr/>
        </p:nvSpPr>
        <p:spPr>
          <a:xfrm>
            <a:off x="8412480" y="2514600"/>
            <a:ext cx="3108960" cy="27432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100" b="1" i="0" u="none" strike="noStrike" kern="1200" cap="none" spc="0" normalizeH="0" baseline="0" noProof="0">
                <a:ln>
                  <a:noFill/>
                </a:ln>
                <a:solidFill>
                  <a:srgbClr val="E3A633"/>
                </a:solidFill>
                <a:effectLst/>
                <a:uLnTx/>
                <a:uFillTx/>
                <a:latin typeface="Calibri"/>
                <a:ea typeface="+mn-ea"/>
                <a:cs typeface="+mn-cs"/>
              </a:rPr>
              <a:t>DATE</a:t>
            </a:r>
          </a:p>
        </p:txBody>
      </p:sp>
      <p:sp>
        <p:nvSpPr>
          <p:cNvPr id="28" name="TextBox 27"/>
          <p:cNvSpPr txBox="1"/>
          <p:nvPr/>
        </p:nvSpPr>
        <p:spPr>
          <a:xfrm>
            <a:off x="8412480" y="2743200"/>
            <a:ext cx="3108960" cy="54864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2600" b="1" i="0" u="none" strike="noStrike" kern="1200" cap="none" spc="0" normalizeH="0" baseline="0" noProof="0">
                <a:ln>
                  <a:noFill/>
                </a:ln>
                <a:solidFill>
                  <a:srgbClr val="FFFFFF"/>
                </a:solidFill>
                <a:effectLst/>
                <a:uLnTx/>
                <a:uFillTx/>
                <a:latin typeface="Calibri"/>
                <a:ea typeface="+mn-ea"/>
                <a:cs typeface="+mn-cs"/>
              </a:rPr>
              <a:t>21 décembre 2026</a:t>
            </a:r>
          </a:p>
        </p:txBody>
      </p:sp>
      <p:sp>
        <p:nvSpPr>
          <p:cNvPr id="29" name="TextBox 28"/>
          <p:cNvSpPr txBox="1"/>
          <p:nvPr/>
        </p:nvSpPr>
        <p:spPr>
          <a:xfrm>
            <a:off x="8412480" y="3291840"/>
            <a:ext cx="3108960" cy="714042"/>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300"/>
              </a:spcAft>
              <a:buClrTx/>
              <a:buSzTx/>
              <a:buFontTx/>
              <a:buNone/>
              <a:tabLst/>
              <a:defRPr/>
            </a:pPr>
            <a:r>
              <a:rPr kumimoji="0" sz="1300" b="0" i="0" u="none" strike="noStrike" kern="1200" cap="none" spc="0" normalizeH="0" baseline="0" noProof="0" dirty="0">
                <a:ln>
                  <a:noFill/>
                </a:ln>
                <a:solidFill>
                  <a:srgbClr val="FFFFFF"/>
                </a:solidFill>
                <a:effectLst/>
                <a:uLnTx/>
                <a:uFillTx/>
                <a:latin typeface="Calibri"/>
                <a:ea typeface="+mn-ea"/>
                <a:cs typeface="+mn-cs"/>
              </a:rPr>
              <a:t>1 jour · 9 h – 12 h 30 / 13 h 30 – 17 h</a:t>
            </a:r>
          </a:p>
          <a:p>
            <a:pPr marL="0" marR="0" lvl="0" indent="0" algn="l" defTabSz="457200" rtl="0" eaLnBrk="1" fontAlgn="auto" latinLnBrk="0" hangingPunct="1">
              <a:lnSpc>
                <a:spcPct val="100000"/>
              </a:lnSpc>
              <a:spcBef>
                <a:spcPts val="0"/>
              </a:spcBef>
              <a:spcAft>
                <a:spcPts val="300"/>
              </a:spcAft>
              <a:buClrTx/>
              <a:buSzTx/>
              <a:buFontTx/>
              <a:buNone/>
              <a:tabLst/>
              <a:defRPr/>
            </a:pPr>
            <a:r>
              <a:rPr kumimoji="0" sz="1300" b="0" i="0" u="none" strike="noStrike" kern="1200" cap="none" spc="0" normalizeH="0" baseline="0" noProof="0" dirty="0">
                <a:ln>
                  <a:noFill/>
                </a:ln>
                <a:solidFill>
                  <a:srgbClr val="FFFFFF"/>
                </a:solidFill>
                <a:effectLst/>
                <a:uLnTx/>
                <a:uFillTx/>
                <a:latin typeface="Calibri"/>
                <a:ea typeface="+mn-ea"/>
                <a:cs typeface="+mn-cs"/>
              </a:rPr>
              <a:t>76 € / jour </a:t>
            </a:r>
            <a:endParaRPr kumimoji="0" lang="fr-FR" sz="1300" b="0" i="0" u="none" strike="noStrike" kern="1200" cap="none" spc="0" normalizeH="0" baseline="0" noProof="0" dirty="0">
              <a:ln>
                <a:noFill/>
              </a:ln>
              <a:solidFill>
                <a:srgbClr val="FFFFFF"/>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300"/>
              </a:spcAft>
              <a:buClrTx/>
              <a:buSzTx/>
              <a:buFontTx/>
              <a:buNone/>
              <a:tabLst/>
              <a:defRPr/>
            </a:pPr>
            <a:r>
              <a:rPr kumimoji="0" sz="1300" b="0" i="0" u="none" strike="noStrike" kern="1200" cap="none" spc="0" normalizeH="0" baseline="0" noProof="0" dirty="0">
                <a:ln>
                  <a:noFill/>
                </a:ln>
                <a:solidFill>
                  <a:srgbClr val="FFFFFF"/>
                </a:solidFill>
                <a:effectLst/>
                <a:uLnTx/>
                <a:uFillTx/>
                <a:latin typeface="Calibri"/>
                <a:ea typeface="+mn-ea"/>
                <a:cs typeface="+mn-cs"/>
              </a:rPr>
              <a:t>lieu : CDG</a:t>
            </a:r>
          </a:p>
        </p:txBody>
      </p:sp>
      <p:sp>
        <p:nvSpPr>
          <p:cNvPr id="30" name="TextBox 29"/>
          <p:cNvSpPr txBox="1"/>
          <p:nvPr/>
        </p:nvSpPr>
        <p:spPr>
          <a:xfrm>
            <a:off x="8412480" y="4160520"/>
            <a:ext cx="3108960" cy="274320"/>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100" b="1" i="0" u="none" strike="noStrike" kern="1200" cap="none" spc="0" normalizeH="0" baseline="0" noProof="0">
                <a:ln>
                  <a:noFill/>
                </a:ln>
                <a:solidFill>
                  <a:srgbClr val="E3A633"/>
                </a:solidFill>
                <a:effectLst/>
                <a:uLnTx/>
                <a:uFillTx/>
                <a:latin typeface="Calibri"/>
                <a:ea typeface="+mn-ea"/>
                <a:cs typeface="+mn-cs"/>
              </a:rPr>
              <a:t>POUR S'INSCRIRE</a:t>
            </a:r>
          </a:p>
        </p:txBody>
      </p:sp>
      <p:sp>
        <p:nvSpPr>
          <p:cNvPr id="31" name="TextBox 30">
            <a:hlinkClick r:id="rId4"/>
          </p:cNvPr>
          <p:cNvSpPr txBox="1"/>
          <p:nvPr/>
        </p:nvSpPr>
        <p:spPr>
          <a:xfrm>
            <a:off x="8412480" y="4434840"/>
            <a:ext cx="3108960" cy="252377"/>
          </a:xfrm>
          <a:prstGeom prst="rect">
            <a:avLst/>
          </a:prstGeom>
          <a:noFill/>
        </p:spPr>
        <p:txBody>
          <a:bodyPr wrap="square" lIns="45720" tIns="18288" rIns="45720" bIns="18288"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dirty="0">
                <a:ln>
                  <a:noFill/>
                </a:ln>
                <a:solidFill>
                  <a:srgbClr val="FFFFFF"/>
                </a:solidFill>
                <a:effectLst/>
                <a:uLnTx/>
                <a:uFillTx/>
                <a:latin typeface="Calibri"/>
                <a:ea typeface="+mn-ea"/>
                <a:cs typeface="+mn-cs"/>
                <a:hlinkClick r:id="rId5"/>
              </a:rPr>
              <a:t>Inscription </a:t>
            </a:r>
            <a:r>
              <a:rPr kumimoji="0" sz="1400" b="1" i="0" u="none" strike="noStrike" kern="1200" cap="none" spc="0" normalizeH="0" baseline="0" noProof="0" dirty="0" err="1">
                <a:ln>
                  <a:noFill/>
                </a:ln>
                <a:solidFill>
                  <a:srgbClr val="FFFFFF"/>
                </a:solidFill>
                <a:effectLst/>
                <a:uLnTx/>
                <a:uFillTx/>
                <a:latin typeface="Calibri"/>
                <a:ea typeface="+mn-ea"/>
                <a:cs typeface="+mn-cs"/>
                <a:hlinkClick r:id="rId5"/>
              </a:rPr>
              <a:t>en</a:t>
            </a:r>
            <a:r>
              <a:rPr kumimoji="0" sz="1400" b="1" i="0" u="none" strike="noStrike" kern="1200" cap="none" spc="0" normalizeH="0" baseline="0" noProof="0" dirty="0">
                <a:ln>
                  <a:noFill/>
                </a:ln>
                <a:solidFill>
                  <a:srgbClr val="FFFFFF"/>
                </a:solidFill>
                <a:effectLst/>
                <a:uLnTx/>
                <a:uFillTx/>
                <a:latin typeface="Calibri"/>
                <a:ea typeface="+mn-ea"/>
                <a:cs typeface="+mn-cs"/>
                <a:hlinkClick r:id="rId5"/>
              </a:rPr>
              <a:t> </a:t>
            </a:r>
            <a:r>
              <a:rPr kumimoji="0" sz="1400" b="1" i="0" u="none" strike="noStrike" kern="1200" cap="none" spc="0" normalizeH="0" baseline="0" noProof="0" dirty="0" err="1">
                <a:ln>
                  <a:noFill/>
                </a:ln>
                <a:solidFill>
                  <a:srgbClr val="FFFFFF"/>
                </a:solidFill>
                <a:effectLst/>
                <a:uLnTx/>
                <a:uFillTx/>
                <a:latin typeface="Calibri"/>
                <a:ea typeface="+mn-ea"/>
                <a:cs typeface="+mn-cs"/>
                <a:hlinkClick r:id="rId5"/>
              </a:rPr>
              <a:t>ligne</a:t>
            </a:r>
            <a:r>
              <a:rPr kumimoji="0" lang="fr-FR" sz="1400" b="1" i="0" u="none" strike="noStrike" kern="1200" cap="none" spc="0" normalizeH="0" baseline="0" noProof="0" dirty="0">
                <a:ln>
                  <a:noFill/>
                </a:ln>
                <a:solidFill>
                  <a:srgbClr val="FFFFFF"/>
                </a:solidFill>
                <a:effectLst/>
                <a:uLnTx/>
                <a:uFillTx/>
                <a:latin typeface="Calibri"/>
                <a:ea typeface="+mn-ea"/>
                <a:cs typeface="+mn-cs"/>
                <a:hlinkClick r:id="rId5"/>
              </a:rPr>
              <a:t> cliquez ici</a:t>
            </a:r>
            <a:endParaRPr kumimoji="0" sz="1400" b="1" i="0" u="none" strike="noStrike" kern="1200" cap="none" spc="0" normalizeH="0" baseline="0" noProof="0" dirty="0">
              <a:ln>
                <a:noFill/>
              </a:ln>
              <a:solidFill>
                <a:srgbClr val="FFFFFF"/>
              </a:solidFill>
              <a:effectLst/>
              <a:uLnTx/>
              <a:uFillTx/>
              <a:latin typeface="Calibri"/>
              <a:ea typeface="+mn-ea"/>
              <a:cs typeface="+mn-c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2755</TotalTime>
  <Words>3262</Words>
  <Application>Microsoft Office PowerPoint</Application>
  <PresentationFormat>Grand écran</PresentationFormat>
  <Paragraphs>298</Paragraphs>
  <Slides>11</Slides>
  <Notes>11</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11</vt:i4>
      </vt:variant>
    </vt:vector>
  </HeadingPairs>
  <TitlesOfParts>
    <vt:vector size="14" baseType="lpstr">
      <vt:lpstr>Arial</vt:lpstr>
      <vt:lpstr>Calibri</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Elodie NOIRIEL</dc:creator>
  <cp:keywords/>
  <dc:description>generated using python-pptx</dc:description>
  <cp:lastModifiedBy>Elodie NOIRIEL</cp:lastModifiedBy>
  <cp:revision>2</cp:revision>
  <dcterms:created xsi:type="dcterms:W3CDTF">2013-01-27T09:14:16Z</dcterms:created>
  <dcterms:modified xsi:type="dcterms:W3CDTF">2026-10-22T06:34:08Z</dcterms:modified>
  <cp:category/>
</cp:coreProperties>
</file>