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303" r:id="rId3"/>
    <p:sldId id="305" r:id="rId4"/>
    <p:sldId id="284" r:id="rId5"/>
    <p:sldId id="290" r:id="rId6"/>
    <p:sldId id="291" r:id="rId7"/>
    <p:sldId id="300" r:id="rId8"/>
    <p:sldId id="302" r:id="rId9"/>
    <p:sldId id="293" r:id="rId10"/>
    <p:sldId id="299" r:id="rId11"/>
    <p:sldId id="295" r:id="rId12"/>
    <p:sldId id="294" r:id="rId13"/>
    <p:sldId id="296" r:id="rId14"/>
    <p:sldId id="297" r:id="rId15"/>
    <p:sldId id="28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5A7"/>
    <a:srgbClr val="ED694B"/>
    <a:srgbClr val="FFFFFF"/>
    <a:srgbClr val="003D7C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24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87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71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88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50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01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54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9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18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08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27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92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3DC09-E0A4-471A-9ED8-615DC2D87AE6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95754" y="1421303"/>
            <a:ext cx="9859108" cy="3967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861771" y="3387842"/>
            <a:ext cx="1046845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3D7C"/>
                </a:solidFill>
                <a:latin typeface="Robotto"/>
              </a:rPr>
              <a:t>[</a:t>
            </a:r>
            <a:r>
              <a:rPr lang="fr-FR" sz="2400" b="1" dirty="0">
                <a:solidFill>
                  <a:srgbClr val="003D7C"/>
                </a:solidFill>
                <a:latin typeface="Robotto"/>
              </a:rPr>
              <a:t>Comment voter par INTERNET en quelques clics ?</a:t>
            </a:r>
            <a:r>
              <a:rPr lang="fr-FR" sz="3600" b="1" dirty="0">
                <a:solidFill>
                  <a:srgbClr val="003D7C"/>
                </a:solidFill>
                <a:latin typeface="Robotto"/>
              </a:rPr>
              <a:t>]</a:t>
            </a:r>
          </a:p>
          <a:p>
            <a:pPr algn="ctr"/>
            <a:endParaRPr lang="fr-FR" sz="5500" b="1" dirty="0">
              <a:solidFill>
                <a:srgbClr val="003D7C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907135" y="3201251"/>
            <a:ext cx="4517572" cy="0"/>
          </a:xfrm>
          <a:prstGeom prst="line">
            <a:avLst/>
          </a:prstGeom>
          <a:ln>
            <a:solidFill>
              <a:srgbClr val="00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3C3947CC-185D-957F-70D3-98A8633B54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552" y="1960724"/>
            <a:ext cx="3358896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4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D516989-2D2F-4AA3-6EE6-213CEAFD3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433" y="1843734"/>
            <a:ext cx="4668795" cy="44877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obtenir mon mot de passe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45477" y="1017042"/>
            <a:ext cx="9797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3D7C"/>
                </a:solidFill>
              </a:rPr>
              <a:t>Récupérez votre mot de passe : 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Rendez-vous sur votre site de vote depuis tout support relié à internet (ordinateur, tablette, téléphone) : https://</a:t>
            </a:r>
            <a:r>
              <a:rPr lang="fr-FR" sz="2000" dirty="0">
                <a:solidFill>
                  <a:srgbClr val="ED694B"/>
                </a:solidFill>
              </a:rPr>
              <a:t>electionsprocdg88</a:t>
            </a:r>
            <a:r>
              <a:rPr lang="fr-FR" sz="2000" dirty="0">
                <a:solidFill>
                  <a:srgbClr val="003D7C"/>
                </a:solidFill>
              </a:rPr>
              <a:t>.kercia.io</a:t>
            </a:r>
          </a:p>
          <a:p>
            <a:pPr algn="just"/>
            <a:endParaRPr lang="fr-FR" dirty="0"/>
          </a:p>
          <a:p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7D5783-1A08-6333-E747-151E779691D0}"/>
              </a:ext>
            </a:extLst>
          </p:cNvPr>
          <p:cNvSpPr txBox="1"/>
          <p:nvPr/>
        </p:nvSpPr>
        <p:spPr>
          <a:xfrm>
            <a:off x="1281939" y="2477321"/>
            <a:ext cx="4191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solidFill>
                  <a:srgbClr val="003D7C"/>
                </a:solidFill>
              </a:rPr>
              <a:t>Une fois sur la page d’accueil du site, cliquez sur « </a:t>
            </a:r>
            <a:r>
              <a:rPr lang="fr-FR" sz="1800" b="1" dirty="0">
                <a:solidFill>
                  <a:srgbClr val="003D7C"/>
                </a:solidFill>
              </a:rPr>
              <a:t>Obtenir mon mot de passe</a:t>
            </a:r>
            <a:r>
              <a:rPr lang="fr-FR" sz="1800" dirty="0">
                <a:solidFill>
                  <a:srgbClr val="003D7C"/>
                </a:solidFill>
              </a:rPr>
              <a:t> ».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D752E78-DE6D-6EF9-4E23-026BB975D1B6}"/>
              </a:ext>
            </a:extLst>
          </p:cNvPr>
          <p:cNvSpPr/>
          <p:nvPr/>
        </p:nvSpPr>
        <p:spPr>
          <a:xfrm>
            <a:off x="6899521" y="4271299"/>
            <a:ext cx="1361709" cy="305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D359A58-828A-3A7E-8E64-CF8607D718CD}"/>
              </a:ext>
            </a:extLst>
          </p:cNvPr>
          <p:cNvCxnSpPr>
            <a:cxnSpLocks/>
          </p:cNvCxnSpPr>
          <p:nvPr/>
        </p:nvCxnSpPr>
        <p:spPr>
          <a:xfrm>
            <a:off x="4883959" y="3121563"/>
            <a:ext cx="1930909" cy="12197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84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78151" y="1937514"/>
            <a:ext cx="591507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Renseignez votre identifiant et répondez à la question défi 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’identifiant : il vous a été remis par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courrier cacheté/confidentiel, par votre collectivité employeur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défi : Année de naissance suivie de votre département de naissance.</a:t>
            </a:r>
          </a:p>
          <a:p>
            <a:pPr lvl="0" algn="just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: </a:t>
            </a:r>
          </a:p>
          <a:p>
            <a:pPr lvl="0" algn="just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vous êtes né(e) en 1992 dans le département 74, votre code défi sera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199274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lvl="0" algn="just">
              <a:defRPr/>
            </a:pPr>
            <a:r>
              <a:rPr lang="fr-FR" sz="1400" dirty="0">
                <a:solidFill>
                  <a:srgbClr val="003D7C"/>
                </a:solidFill>
                <a:latin typeface="Calibri" panose="020F0502020204030204"/>
              </a:rPr>
              <a:t>-</a:t>
            </a:r>
            <a:r>
              <a:rPr lang="fr-FR" sz="1400" dirty="0">
                <a:solidFill>
                  <a:srgbClr val="003D7C"/>
                </a:solidFill>
              </a:rPr>
              <a:t>vous êtes né(e) en 1992 dans les DROM / département de la Martinique (972), votre code défi sera </a:t>
            </a:r>
            <a:r>
              <a:rPr lang="fr-FR" sz="1400" b="1" dirty="0">
                <a:solidFill>
                  <a:srgbClr val="003D7C"/>
                </a:solidFill>
              </a:rPr>
              <a:t>1992972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just">
              <a:defRPr/>
            </a:pPr>
            <a:r>
              <a:rPr lang="fr-FR" sz="1400" dirty="0">
                <a:solidFill>
                  <a:srgbClr val="003D7C"/>
                </a:solidFill>
              </a:rPr>
              <a:t>-vous êtes né(e) en 1992 en Nouvelle Calédonie (988), votre code défi sera </a:t>
            </a:r>
            <a:r>
              <a:rPr lang="fr-FR" sz="1400" b="1" dirty="0">
                <a:solidFill>
                  <a:srgbClr val="003D7C"/>
                </a:solidFill>
              </a:rPr>
              <a:t>1992988</a:t>
            </a:r>
          </a:p>
          <a:p>
            <a:pPr algn="just">
              <a:defRPr/>
            </a:pPr>
            <a:r>
              <a:rPr lang="fr-FR" sz="1400" dirty="0">
                <a:solidFill>
                  <a:srgbClr val="003D7C"/>
                </a:solidFill>
              </a:rPr>
              <a:t>-vous êtes né(e) en 1992 à l’étranger, votre code défi sera </a:t>
            </a:r>
            <a:r>
              <a:rPr lang="fr-FR" sz="1400" b="1" dirty="0">
                <a:solidFill>
                  <a:srgbClr val="003D7C"/>
                </a:solidFill>
              </a:rPr>
              <a:t>199299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Puis cliquez sur le bouton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 Valider 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to"/>
                <a:ea typeface="+mn-ea"/>
                <a:cs typeface="+mn-cs"/>
              </a:rPr>
              <a:t>2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to"/>
                <a:ea typeface="+mn-ea"/>
                <a:cs typeface="+mn-cs"/>
              </a:rPr>
              <a:t>Comment obtenir mon mot de passe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6147D2-3597-4181-C604-E9C9669A6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095" y="1283289"/>
            <a:ext cx="5391205" cy="44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9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678491" y="1749610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obtenir mon mot de passe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281628" y="1749610"/>
            <a:ext cx="481437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003D7C"/>
                </a:solidFill>
              </a:rPr>
              <a:t>Renseignez le canal de réception de votre mot de passe : </a:t>
            </a:r>
          </a:p>
          <a:p>
            <a:pPr algn="just"/>
            <a:endParaRPr lang="fr-FR" dirty="0">
              <a:solidFill>
                <a:srgbClr val="003D7C"/>
              </a:solidFill>
            </a:endParaRPr>
          </a:p>
          <a:p>
            <a:r>
              <a:rPr lang="fr-FR" b="1" u="sng" dirty="0">
                <a:solidFill>
                  <a:srgbClr val="003D7C"/>
                </a:solidFill>
              </a:rPr>
              <a:t>Option 1 :</a:t>
            </a:r>
            <a:r>
              <a:rPr lang="fr-FR" b="1" dirty="0">
                <a:solidFill>
                  <a:srgbClr val="003D7C"/>
                </a:solidFill>
              </a:rPr>
              <a:t> </a:t>
            </a:r>
            <a:r>
              <a:rPr lang="fr-FR" i="1" dirty="0">
                <a:solidFill>
                  <a:srgbClr val="003D7C"/>
                </a:solidFill>
              </a:rPr>
              <a:t>Je souhaite recevoir mon mot de passe par email :</a:t>
            </a:r>
          </a:p>
          <a:p>
            <a:r>
              <a:rPr lang="fr-FR" b="1" dirty="0">
                <a:solidFill>
                  <a:srgbClr val="003D7C"/>
                </a:solidFill>
              </a:rPr>
              <a:t>Dans le champ « Email », renseignez </a:t>
            </a:r>
            <a:r>
              <a:rPr lang="fr-FR" dirty="0">
                <a:solidFill>
                  <a:srgbClr val="003D7C"/>
                </a:solidFill>
              </a:rPr>
              <a:t>votre adresse email afin de recevoir votre mot de passe par email, puis cliquez sur « </a:t>
            </a:r>
            <a:r>
              <a:rPr lang="fr-FR" b="1" dirty="0">
                <a:solidFill>
                  <a:srgbClr val="003D7C"/>
                </a:solidFill>
              </a:rPr>
              <a:t>Valider</a:t>
            </a:r>
            <a:r>
              <a:rPr lang="fr-FR" dirty="0">
                <a:solidFill>
                  <a:srgbClr val="003D7C"/>
                </a:solidFill>
              </a:rPr>
              <a:t> ».  </a:t>
            </a:r>
          </a:p>
          <a:p>
            <a:r>
              <a:rPr lang="fr-FR" dirty="0">
                <a:solidFill>
                  <a:srgbClr val="003D7C"/>
                </a:solidFill>
              </a:rPr>
              <a:t> </a:t>
            </a:r>
          </a:p>
          <a:p>
            <a:r>
              <a:rPr lang="fr-FR" b="1" u="sng" dirty="0">
                <a:solidFill>
                  <a:srgbClr val="003D7C"/>
                </a:solidFill>
              </a:rPr>
              <a:t>Option 2 :</a:t>
            </a:r>
            <a:r>
              <a:rPr lang="fr-FR" b="1" dirty="0">
                <a:solidFill>
                  <a:srgbClr val="003D7C"/>
                </a:solidFill>
              </a:rPr>
              <a:t> </a:t>
            </a:r>
            <a:r>
              <a:rPr lang="fr-FR" i="1" dirty="0">
                <a:solidFill>
                  <a:srgbClr val="003D7C"/>
                </a:solidFill>
              </a:rPr>
              <a:t>Je souhaite recevoir mon mot de passe par SMS : </a:t>
            </a:r>
          </a:p>
          <a:p>
            <a:r>
              <a:rPr lang="fr-FR" b="1" dirty="0">
                <a:solidFill>
                  <a:srgbClr val="003D7C"/>
                </a:solidFill>
              </a:rPr>
              <a:t>Dans le champ « Téléphone », </a:t>
            </a:r>
            <a:r>
              <a:rPr lang="fr-FR" dirty="0">
                <a:solidFill>
                  <a:srgbClr val="003D7C"/>
                </a:solidFill>
              </a:rPr>
              <a:t>indiquez</a:t>
            </a:r>
            <a:r>
              <a:rPr lang="fr-FR" b="1" dirty="0">
                <a:solidFill>
                  <a:srgbClr val="003D7C"/>
                </a:solidFill>
              </a:rPr>
              <a:t> </a:t>
            </a:r>
            <a:r>
              <a:rPr lang="fr-FR" dirty="0">
                <a:solidFill>
                  <a:srgbClr val="003D7C"/>
                </a:solidFill>
              </a:rPr>
              <a:t>votre numéro de portable afin de recevoir votre mot de passe par sms, puis cliquez sur « </a:t>
            </a:r>
            <a:r>
              <a:rPr lang="fr-FR" b="1" dirty="0">
                <a:solidFill>
                  <a:srgbClr val="003D7C"/>
                </a:solidFill>
              </a:rPr>
              <a:t>Valider</a:t>
            </a:r>
            <a:r>
              <a:rPr lang="fr-FR" dirty="0">
                <a:solidFill>
                  <a:srgbClr val="003D7C"/>
                </a:solidFill>
              </a:rPr>
              <a:t> ». Si besoin, saisissez l’indicatif téléphonique (Par exemple 0032 pour la Belgique)</a:t>
            </a:r>
          </a:p>
          <a:p>
            <a:pPr algn="just"/>
            <a:r>
              <a:rPr lang="fr-FR" sz="1400" dirty="0">
                <a:solidFill>
                  <a:srgbClr val="003D7C"/>
                </a:solidFill>
              </a:rPr>
              <a:t> </a:t>
            </a:r>
          </a:p>
          <a:p>
            <a:endParaRPr lang="fr-FR" sz="2000" dirty="0">
              <a:solidFill>
                <a:srgbClr val="003D7C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55F716-05EB-BA45-87AE-9614A808F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112" y="1093390"/>
            <a:ext cx="4153260" cy="47476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1915ED-307F-8090-E452-2485167A7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816" y="3550103"/>
            <a:ext cx="4153260" cy="25652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173446-D18B-AE18-CDF6-C0D28AC814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155" y="2306725"/>
            <a:ext cx="3060950" cy="117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5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49916" y="1674182"/>
            <a:ext cx="32464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3D7C"/>
                </a:solidFill>
              </a:rPr>
              <a:t>Réception du mot de passe : 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Un message de confirmation d’envoi du mot de passe apparaît comme illustré sur cette copie d’écran. 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 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Cliquer ensuite sur « </a:t>
            </a:r>
            <a:r>
              <a:rPr lang="fr-FR" sz="2000" b="1" dirty="0">
                <a:solidFill>
                  <a:srgbClr val="003D7C"/>
                </a:solidFill>
              </a:rPr>
              <a:t>Retour à la page d’identification</a:t>
            </a:r>
            <a:r>
              <a:rPr lang="fr-FR" sz="2000" dirty="0">
                <a:solidFill>
                  <a:srgbClr val="003D7C"/>
                </a:solidFill>
              </a:rPr>
              <a:t> » pour revenir sur la page d’identification du site de vote. </a:t>
            </a:r>
          </a:p>
          <a:p>
            <a:endParaRPr lang="fr-FR" sz="2000" b="1" dirty="0">
              <a:solidFill>
                <a:srgbClr val="003D7C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35965" y="1618498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obtenir mon mot de passe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929" y="1393456"/>
            <a:ext cx="5692633" cy="43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3173" y="2112215"/>
            <a:ext cx="54192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3D7C"/>
                </a:solidFill>
              </a:rPr>
              <a:t>Identifiez-vous</a:t>
            </a:r>
            <a:r>
              <a:rPr lang="fr-FR" dirty="0"/>
              <a:t> :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Depuis la page d’identification du site de vote, renseignez votre </a:t>
            </a:r>
            <a:r>
              <a:rPr lang="fr-FR" sz="2000" b="1" dirty="0">
                <a:solidFill>
                  <a:srgbClr val="003D7C"/>
                </a:solidFill>
              </a:rPr>
              <a:t>mot de passe </a:t>
            </a:r>
            <a:r>
              <a:rPr lang="fr-FR" sz="2000" dirty="0">
                <a:solidFill>
                  <a:srgbClr val="003D7C"/>
                </a:solidFill>
              </a:rPr>
              <a:t>(</a:t>
            </a:r>
            <a:r>
              <a:rPr lang="fr-FR" sz="2000" dirty="0">
                <a:solidFill>
                  <a:srgbClr val="ED694B"/>
                </a:solidFill>
              </a:rPr>
              <a:t>reçu par mail ou SMS</a:t>
            </a:r>
            <a:r>
              <a:rPr lang="fr-FR" sz="2000" dirty="0">
                <a:solidFill>
                  <a:srgbClr val="003D7C"/>
                </a:solidFill>
              </a:rPr>
              <a:t>) et la réponse à la </a:t>
            </a:r>
            <a:r>
              <a:rPr lang="fr-FR" sz="2000" b="1" dirty="0">
                <a:solidFill>
                  <a:srgbClr val="003D7C"/>
                </a:solidFill>
              </a:rPr>
              <a:t>question défi.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 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Cliquez ensuite sur le bouton «</a:t>
            </a:r>
            <a:r>
              <a:rPr lang="fr-FR" sz="2000" b="1" dirty="0">
                <a:solidFill>
                  <a:srgbClr val="003D7C"/>
                </a:solidFill>
              </a:rPr>
              <a:t>Se connecter</a:t>
            </a:r>
            <a:r>
              <a:rPr lang="fr-FR" sz="2000" dirty="0">
                <a:solidFill>
                  <a:srgbClr val="003D7C"/>
                </a:solidFill>
              </a:rPr>
              <a:t>».  </a:t>
            </a:r>
          </a:p>
        </p:txBody>
      </p:sp>
      <p:sp>
        <p:nvSpPr>
          <p:cNvPr id="8" name="Ellipse 7"/>
          <p:cNvSpPr/>
          <p:nvPr/>
        </p:nvSpPr>
        <p:spPr>
          <a:xfrm>
            <a:off x="393173" y="1540736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pic>
        <p:nvPicPr>
          <p:cNvPr id="5" name="Image 4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1F42A5AF-F7D7-8B1B-6F18-9E3D2E776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5" y="1127194"/>
            <a:ext cx="5761219" cy="5067739"/>
          </a:xfrm>
          <a:prstGeom prst="rect">
            <a:avLst/>
          </a:prstGeom>
        </p:spPr>
      </p:pic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7A027FA2-82C8-284E-C1A7-5F6E1001C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1143084"/>
            <a:ext cx="6104149" cy="5151566"/>
          </a:xfrm>
          <a:prstGeom prst="rect">
            <a:avLst/>
          </a:prstGeom>
        </p:spPr>
      </p:pic>
      <p:pic>
        <p:nvPicPr>
          <p:cNvPr id="6" name="Image 5" descr="Une image contenant texte, Police, capture d’écran, ligne&#10;&#10;Description générée automatiquement">
            <a:extLst>
              <a:ext uri="{FF2B5EF4-FFF2-40B4-BE49-F238E27FC236}">
                <a16:creationId xmlns:a16="http://schemas.microsoft.com/office/drawing/2014/main" id="{2E7D4900-FF1C-2361-6B64-38FF03B68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59" y="2772626"/>
            <a:ext cx="2914610" cy="3810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6A68E7-E12E-C2A6-51DF-8B4EC9AA54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3795" y="2772626"/>
            <a:ext cx="2048820" cy="20488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1E9070-2A2F-6F66-5F1F-375095EDED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6040" y="4232494"/>
            <a:ext cx="3057047" cy="117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8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5086" y="1235680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Sélectionnez le vote pour lequel vous souhaitez vous exprimer</a:t>
            </a:r>
            <a:endParaRPr lang="fr-FR" sz="2000" dirty="0">
              <a:solidFill>
                <a:srgbClr val="003D7C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 de texte 151"/>
          <p:cNvSpPr txBox="1">
            <a:spLocks noChangeArrowheads="1"/>
          </p:cNvSpPr>
          <p:nvPr/>
        </p:nvSpPr>
        <p:spPr bwMode="auto">
          <a:xfrm>
            <a:off x="1403709" y="1880871"/>
            <a:ext cx="5884597" cy="61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3D7C"/>
                </a:solidFill>
              </a:rPr>
              <a:t>Cliquez sur «</a:t>
            </a:r>
            <a:r>
              <a:rPr lang="fr-FR" sz="2000" b="1" dirty="0">
                <a:solidFill>
                  <a:srgbClr val="003D7C"/>
                </a:solidFill>
              </a:rPr>
              <a:t>Voter</a:t>
            </a:r>
            <a:r>
              <a:rPr lang="fr-FR" sz="2000" dirty="0">
                <a:solidFill>
                  <a:srgbClr val="003D7C"/>
                </a:solidFill>
              </a:rPr>
              <a:t>» pour sélectionner un vote</a:t>
            </a:r>
          </a:p>
          <a:p>
            <a:pPr marL="140335" algn="ctr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3D7C"/>
              </a:solidFill>
            </a:endParaRP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9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6" name="Ellipse 5"/>
          <p:cNvSpPr/>
          <p:nvPr/>
        </p:nvSpPr>
        <p:spPr>
          <a:xfrm>
            <a:off x="7600528" y="3705717"/>
            <a:ext cx="2130552" cy="96012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FEB4D5-2BD5-E0B8-6AB9-C3328E36C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791" y="2307818"/>
            <a:ext cx="8207451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3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5086" y="1235680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Sélectionnez une liste ou le vote blanc </a:t>
            </a:r>
            <a:r>
              <a:rPr lang="fr-FR" sz="2000" dirty="0">
                <a:solidFill>
                  <a:srgbClr val="003D7C"/>
                </a:solidFill>
              </a:rPr>
              <a:t> 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 de texte 151"/>
          <p:cNvSpPr txBox="1">
            <a:spLocks noChangeArrowheads="1"/>
          </p:cNvSpPr>
          <p:nvPr/>
        </p:nvSpPr>
        <p:spPr bwMode="auto">
          <a:xfrm>
            <a:off x="1220869" y="1595968"/>
            <a:ext cx="10439900" cy="76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3D7C"/>
                </a:solidFill>
              </a:rPr>
              <a:t>Cliquez sur une liste pour en afficher les candidats et la profession de foi. </a:t>
            </a:r>
          </a:p>
          <a:p>
            <a:pPr marL="140335" algn="just">
              <a:lnSpc>
                <a:spcPct val="115000"/>
              </a:lnSpc>
            </a:pPr>
            <a:r>
              <a:rPr lang="fr-FR" sz="2000" dirty="0">
                <a:solidFill>
                  <a:srgbClr val="003D7C"/>
                </a:solidFill>
              </a:rPr>
              <a:t>Vous votez pour une liste complète, sans radiation ni adjonction de noms et sans modification.</a:t>
            </a:r>
            <a:endParaRPr lang="fr-FR" sz="9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Zone de texte 151"/>
          <p:cNvSpPr txBox="1">
            <a:spLocks noChangeArrowheads="1"/>
          </p:cNvSpPr>
          <p:nvPr/>
        </p:nvSpPr>
        <p:spPr bwMode="auto">
          <a:xfrm>
            <a:off x="5909234" y="5268939"/>
            <a:ext cx="542439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9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3D7C"/>
                </a:solidFill>
              </a:rPr>
              <a:t>Cliquez sur « </a:t>
            </a:r>
            <a:r>
              <a:rPr lang="fr-FR" sz="2000" b="1" dirty="0">
                <a:solidFill>
                  <a:srgbClr val="003D7C"/>
                </a:solidFill>
              </a:rPr>
              <a:t>Suite</a:t>
            </a:r>
            <a:r>
              <a:rPr lang="fr-FR" sz="2000" dirty="0">
                <a:solidFill>
                  <a:srgbClr val="003D7C"/>
                </a:solidFill>
              </a:rPr>
              <a:t> » lorsque votre choix est fait.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2623783" y="5926164"/>
            <a:ext cx="706752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0335" algn="ctr">
              <a:lnSpc>
                <a:spcPct val="115000"/>
              </a:lnSpc>
              <a:spcAft>
                <a:spcPts val="0"/>
              </a:spcAft>
            </a:pPr>
            <a:r>
              <a:rPr lang="fr-FR" sz="2000" b="1" u="sng" dirty="0">
                <a:solidFill>
                  <a:srgbClr val="003D7C"/>
                </a:solidFill>
              </a:rPr>
              <a:t>A ce stade, aucun vote n’a été transmis au système de vote</a:t>
            </a:r>
            <a:r>
              <a:rPr lang="fr-FR" b="1" u="sng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05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8F00E2-55BE-2C95-7EFA-2FFDDB967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13" y="2584137"/>
            <a:ext cx="4249494" cy="3213352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3327798" y="5373679"/>
            <a:ext cx="1776046" cy="466604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cxnSpLocks/>
          </p:cNvCxnSpPr>
          <p:nvPr/>
        </p:nvCxnSpPr>
        <p:spPr>
          <a:xfrm flipH="1">
            <a:off x="5262465" y="5673906"/>
            <a:ext cx="789801" cy="0"/>
          </a:xfrm>
          <a:prstGeom prst="straightConnector1">
            <a:avLst/>
          </a:prstGeom>
          <a:ln w="38100">
            <a:solidFill>
              <a:srgbClr val="003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E8288D75-93E3-0BF1-4AD4-2C77A08A5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088" y="2338612"/>
            <a:ext cx="3486990" cy="312580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3F3E885-FA0B-A5F2-254E-5891B68A5A11}"/>
              </a:ext>
            </a:extLst>
          </p:cNvPr>
          <p:cNvSpPr/>
          <p:nvPr/>
        </p:nvSpPr>
        <p:spPr>
          <a:xfrm>
            <a:off x="8389295" y="5182868"/>
            <a:ext cx="1429345" cy="281550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44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3682AA9-6ED4-1426-EE55-56C4759C57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915879" y="5134478"/>
            <a:ext cx="5753599" cy="147806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360759" y="1236060"/>
            <a:ext cx="3966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solidFill>
                  <a:srgbClr val="003D7C"/>
                </a:solidFill>
              </a:rPr>
              <a:t>Vérifiez votre récapitulatif de bulletin et, le cas échéant, cliquez sur le bouton « </a:t>
            </a:r>
            <a:r>
              <a:rPr lang="fr-FR" sz="2000" b="1" dirty="0">
                <a:solidFill>
                  <a:srgbClr val="003D7C"/>
                </a:solidFill>
              </a:rPr>
              <a:t>Modifier </a:t>
            </a:r>
            <a:r>
              <a:rPr lang="fr-FR" sz="2000" dirty="0">
                <a:solidFill>
                  <a:srgbClr val="003D7C"/>
                </a:solidFill>
              </a:rPr>
              <a:t>» ou, pour confirmer définitivement votre choix  sur le bouton « </a:t>
            </a:r>
            <a:r>
              <a:rPr lang="fr-FR" sz="2000" b="1" dirty="0">
                <a:solidFill>
                  <a:srgbClr val="003D7C"/>
                </a:solidFill>
              </a:rPr>
              <a:t>Voter !</a:t>
            </a:r>
            <a:r>
              <a:rPr lang="fr-FR" sz="2000" dirty="0">
                <a:solidFill>
                  <a:srgbClr val="003D7C"/>
                </a:solidFill>
              </a:rPr>
              <a:t> ».</a:t>
            </a:r>
          </a:p>
          <a:p>
            <a:pPr algn="just"/>
            <a:endParaRPr lang="fr-FR" sz="2000" dirty="0">
              <a:solidFill>
                <a:srgbClr val="003D7C"/>
              </a:solidFill>
            </a:endParaRPr>
          </a:p>
          <a:p>
            <a:pPr algn="just"/>
            <a:r>
              <a:rPr lang="fr-FR" sz="2000" b="1" dirty="0">
                <a:solidFill>
                  <a:srgbClr val="003D7C"/>
                </a:solidFill>
              </a:rPr>
              <a:t>Attention : </a:t>
            </a:r>
            <a:r>
              <a:rPr lang="fr-FR" sz="2000" dirty="0">
                <a:solidFill>
                  <a:srgbClr val="003D7C"/>
                </a:solidFill>
              </a:rPr>
              <a:t>Après cette étape, </a:t>
            </a:r>
            <a:r>
              <a:rPr lang="fr-FR" sz="2000" b="1" dirty="0">
                <a:solidFill>
                  <a:srgbClr val="003D7C"/>
                </a:solidFill>
              </a:rPr>
              <a:t>votre vote sera irréversible</a:t>
            </a:r>
            <a:r>
              <a:rPr lang="fr-FR" sz="2000" dirty="0">
                <a:solidFill>
                  <a:srgbClr val="003D7C"/>
                </a:solidFill>
              </a:rPr>
              <a:t>, vous ne pourrez plus le modifier.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4C0E75-0351-DF53-4C14-98FBD232AFC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01873" y="1014140"/>
            <a:ext cx="4059355" cy="41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40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60758" y="1244128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3D7C"/>
                </a:solidFill>
              </a:rPr>
              <a:t>Une confirmation de la prise en compte de votre vote apparait à l’écran. 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69966" y="4830897"/>
            <a:ext cx="1119051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fr-FR" sz="2000" b="1" dirty="0">
                <a:solidFill>
                  <a:srgbClr val="003D7C"/>
                </a:solidFill>
              </a:rPr>
              <a:t>Cliquez sur « Continuer » pour poursuivre.</a:t>
            </a:r>
          </a:p>
          <a:p>
            <a:pPr fontAlgn="t"/>
            <a:r>
              <a:rPr lang="fr-FR" b="1" dirty="0">
                <a:solidFill>
                  <a:srgbClr val="FF0000"/>
                </a:solidFill>
              </a:rPr>
              <a:t>Optionnel </a:t>
            </a:r>
            <a:r>
              <a:rPr lang="fr-FR" b="1" dirty="0">
                <a:solidFill>
                  <a:srgbClr val="003D7C"/>
                </a:solidFill>
              </a:rPr>
              <a:t>:</a:t>
            </a:r>
          </a:p>
          <a:p>
            <a:pPr fontAlgn="t"/>
            <a:r>
              <a:rPr lang="fr-FR" dirty="0">
                <a:solidFill>
                  <a:srgbClr val="003D7C"/>
                </a:solidFill>
              </a:rPr>
              <a:t>Vous pouvez confirmer la prise en compte de votre bulletin à l'aide de votre code de contrôle. Pour cela, cliquez sur « </a:t>
            </a:r>
            <a:r>
              <a:rPr lang="fr-FR" b="1" dirty="0">
                <a:solidFill>
                  <a:srgbClr val="003D7C"/>
                </a:solidFill>
              </a:rPr>
              <a:t>Obtenir mon code de contrôle </a:t>
            </a:r>
            <a:r>
              <a:rPr lang="fr-FR" dirty="0">
                <a:solidFill>
                  <a:srgbClr val="003D7C"/>
                </a:solidFill>
              </a:rPr>
              <a:t>», en bas de page. Reportez-vous à l’étape 12 pour plus de détails.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70" y="1626197"/>
            <a:ext cx="7327946" cy="320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81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 de texte 151"/>
          <p:cNvSpPr txBox="1">
            <a:spLocks noChangeArrowheads="1"/>
          </p:cNvSpPr>
          <p:nvPr/>
        </p:nvSpPr>
        <p:spPr bwMode="auto">
          <a:xfrm>
            <a:off x="4464541" y="5212177"/>
            <a:ext cx="3608311" cy="95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fr-FR" sz="300" b="1" u="none" strike="noStrike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0"/>
              </a:spcAft>
              <a:buFont typeface="Century Gothic" panose="020B0502020202020204" pitchFamily="34" charset="0"/>
              <a:buChar char="-"/>
            </a:pPr>
            <a:r>
              <a:rPr lang="fr-FR" sz="1400" dirty="0">
                <a:solidFill>
                  <a:srgbClr val="003D7C"/>
                </a:solidFill>
              </a:rPr>
              <a:t>Cliquez sur : 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pour obtenir votre preuve de vote par email.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60758" y="1244128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Avez-vous effectué tous vos votes ?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 de texte 151"/>
          <p:cNvSpPr txBox="1">
            <a:spLocks noChangeArrowheads="1"/>
          </p:cNvSpPr>
          <p:nvPr/>
        </p:nvSpPr>
        <p:spPr bwMode="auto">
          <a:xfrm>
            <a:off x="1530650" y="1708363"/>
            <a:ext cx="9130689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3D7C"/>
                </a:solidFill>
              </a:rPr>
              <a:t>S’il vous reste des votes à réaliser</a:t>
            </a:r>
            <a:r>
              <a:rPr lang="fr-FR" sz="1400" dirty="0">
                <a:solidFill>
                  <a:srgbClr val="003D7C"/>
                </a:solidFill>
              </a:rPr>
              <a:t>, le nombre de vote restant à effectuer apparait à l’écran. Reprenez à partir de l’étape 6.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3D7C"/>
                </a:solidFill>
              </a:rPr>
              <a:t>Si vous avez effectué tous vos votes</a:t>
            </a:r>
            <a:r>
              <a:rPr lang="fr-FR" sz="1400" dirty="0">
                <a:solidFill>
                  <a:srgbClr val="003D7C"/>
                </a:solidFill>
              </a:rPr>
              <a:t>, un message de confirmation apparaît à l’écran.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Vous pouvez vous déconnecter ou suivre les étapes suivantes pour récupérer vos preuves de vote et vérifier vos votes.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373818" y="4888675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Si vous le souhaitez, récupérez vos preuves de vote. </a:t>
            </a:r>
          </a:p>
        </p:txBody>
      </p:sp>
      <p:sp>
        <p:nvSpPr>
          <p:cNvPr id="21" name="Zone de texte 151"/>
          <p:cNvSpPr txBox="1">
            <a:spLocks noChangeArrowheads="1"/>
          </p:cNvSpPr>
          <p:nvPr/>
        </p:nvSpPr>
        <p:spPr bwMode="auto">
          <a:xfrm>
            <a:off x="972669" y="5216063"/>
            <a:ext cx="2972311" cy="95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fr-FR" sz="300" b="1" u="none" strike="noStrike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0"/>
              </a:spcAft>
              <a:buFont typeface="Century Gothic" panose="020B0502020202020204" pitchFamily="34" charset="0"/>
              <a:buChar char="-"/>
            </a:pPr>
            <a:r>
              <a:rPr lang="fr-FR" sz="1400" dirty="0">
                <a:solidFill>
                  <a:srgbClr val="003D7C"/>
                </a:solidFill>
              </a:rPr>
              <a:t>Cliquez sur : 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pour consulter votre preuve de vote 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et l’imprimer ou l’enregistrer.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endParaRPr lang="fr-FR" sz="1400" dirty="0">
              <a:solidFill>
                <a:srgbClr val="003D7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43411" y="5285736"/>
            <a:ext cx="3126377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fr-FR" sz="1400" dirty="0">
                <a:solidFill>
                  <a:srgbClr val="003D7C"/>
                </a:solidFill>
              </a:rPr>
              <a:t>Cliquez sur : </a:t>
            </a:r>
            <a:br>
              <a:rPr lang="fr-FR" sz="1400" dirty="0">
                <a:solidFill>
                  <a:srgbClr val="003D7C"/>
                </a:solidFill>
              </a:rPr>
            </a:br>
            <a:r>
              <a:rPr lang="fr-FR" sz="1400" dirty="0">
                <a:solidFill>
                  <a:srgbClr val="003D7C"/>
                </a:solidFill>
              </a:rPr>
              <a:t>pour voir votre signature électronique</a:t>
            </a:r>
            <a:r>
              <a:rPr lang="fr-FR" dirty="0">
                <a:solidFill>
                  <a:srgbClr val="003D7C"/>
                </a:solidFill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07697" y="50000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548669"/>
              </p:ext>
            </p:extLst>
          </p:nvPr>
        </p:nvGraphicFramePr>
        <p:xfrm>
          <a:off x="2372561" y="5223050"/>
          <a:ext cx="327092" cy="327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80268" imgH="1083067" progId="Unknown">
                  <p:embed/>
                </p:oleObj>
              </mc:Choice>
              <mc:Fallback>
                <p:oleObj r:id="rId2" imgW="1080268" imgH="1083067" progId="Unknown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2561" y="5223050"/>
                        <a:ext cx="327092" cy="3270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739634" y="49574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547931"/>
              </p:ext>
            </p:extLst>
          </p:nvPr>
        </p:nvGraphicFramePr>
        <p:xfrm>
          <a:off x="9760028" y="5314528"/>
          <a:ext cx="274638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80268" imgH="1083067" progId="Unknown">
                  <p:embed/>
                </p:oleObj>
              </mc:Choice>
              <mc:Fallback>
                <p:oleObj r:id="rId4" imgW="1080268" imgH="1083067" progId="Unknown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0028" y="5314528"/>
                        <a:ext cx="274638" cy="258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Ellipse 24"/>
          <p:cNvSpPr/>
          <p:nvPr/>
        </p:nvSpPr>
        <p:spPr>
          <a:xfrm>
            <a:off x="700737" y="4825737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11</a:t>
            </a:r>
          </a:p>
        </p:txBody>
      </p:sp>
      <p:sp>
        <p:nvSpPr>
          <p:cNvPr id="26" name="Ellipse 25"/>
          <p:cNvSpPr/>
          <p:nvPr/>
        </p:nvSpPr>
        <p:spPr>
          <a:xfrm>
            <a:off x="700737" y="1206571"/>
            <a:ext cx="463246" cy="437668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10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l="80024" t="71984" r="18580" b="24544"/>
          <a:stretch/>
        </p:blipFill>
        <p:spPr>
          <a:xfrm>
            <a:off x="5941287" y="5189873"/>
            <a:ext cx="282858" cy="39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FA660E3-B839-B414-907A-3880FA97A3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590" y="2481943"/>
            <a:ext cx="4454965" cy="238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3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185" y="1776417"/>
            <a:ext cx="5667360" cy="442665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360758" y="1244128"/>
            <a:ext cx="10341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Étape optionnelle (suite de l’étape 8) : </a:t>
            </a:r>
            <a:r>
              <a:rPr lang="fr-FR" sz="2000" dirty="0">
                <a:solidFill>
                  <a:srgbClr val="003D7C"/>
                </a:solidFill>
              </a:rPr>
              <a:t>Sauvegardez votre code de contrôle et clé de vérification de vote .</a:t>
            </a:r>
          </a:p>
          <a:p>
            <a:r>
              <a:rPr lang="fr-FR" sz="2000" dirty="0">
                <a:solidFill>
                  <a:srgbClr val="003D7C"/>
                </a:solidFill>
              </a:rPr>
              <a:t>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Optionnel : Comment vérifier que mon vote a été pris en compte ?</a:t>
            </a:r>
          </a:p>
          <a:p>
            <a:pPr algn="ctr"/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 de texte 151"/>
          <p:cNvSpPr txBox="1">
            <a:spLocks noChangeArrowheads="1"/>
          </p:cNvSpPr>
          <p:nvPr/>
        </p:nvSpPr>
        <p:spPr bwMode="auto">
          <a:xfrm>
            <a:off x="397491" y="2473128"/>
            <a:ext cx="4174509" cy="3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3D7C"/>
                </a:solidFill>
              </a:rPr>
              <a:t>Si vous le souhaitez</a:t>
            </a:r>
            <a:r>
              <a:rPr lang="fr-FR" sz="1400" dirty="0">
                <a:solidFill>
                  <a:srgbClr val="003D7C"/>
                </a:solidFill>
              </a:rPr>
              <a:t>, vous pouvez sauvegarder le code de contrôle et la clé de vérification de ce vote en cliquant sur « </a:t>
            </a:r>
            <a:r>
              <a:rPr lang="fr-FR" sz="1400" b="1" dirty="0">
                <a:solidFill>
                  <a:srgbClr val="003D7C"/>
                </a:solidFill>
              </a:rPr>
              <a:t>COPIER</a:t>
            </a:r>
            <a:r>
              <a:rPr lang="fr-FR" sz="1400" dirty="0">
                <a:solidFill>
                  <a:srgbClr val="003D7C"/>
                </a:solidFill>
              </a:rPr>
              <a:t> ». Cela vous permettra de vérifier votre vote par la suite. Sinon, </a:t>
            </a:r>
            <a:r>
              <a:rPr lang="fr-FR" sz="1400" b="1" dirty="0">
                <a:solidFill>
                  <a:srgbClr val="003D7C"/>
                </a:solidFill>
              </a:rPr>
              <a:t>cliquez sur « Continuer »</a:t>
            </a: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1400" b="1" dirty="0" err="1">
                <a:solidFill>
                  <a:srgbClr val="003D7C"/>
                </a:solidFill>
              </a:rPr>
              <a:t>N.B</a:t>
            </a:r>
            <a:r>
              <a:rPr lang="fr-FR" sz="1400" b="1" dirty="0">
                <a:solidFill>
                  <a:srgbClr val="003D7C"/>
                </a:solidFill>
              </a:rPr>
              <a:t> : </a:t>
            </a:r>
            <a:r>
              <a:rPr lang="fr-FR" sz="1400" dirty="0">
                <a:solidFill>
                  <a:srgbClr val="003D7C"/>
                </a:solidFill>
              </a:rPr>
              <a:t>Ces codes de vérification sont uniques et ne sont visibles qu’à cette étape du processus. </a:t>
            </a: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endParaRPr lang="fr-FR" sz="1400" dirty="0">
              <a:solidFill>
                <a:srgbClr val="003D7C"/>
              </a:solidFill>
            </a:endParaRP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Ce dispositif, permettant d’assurer la transparence de l’urne pour tous les électeurs, répond aux obligations de la CNIL en matière de sécurité du système de vote.</a:t>
            </a:r>
          </a:p>
        </p:txBody>
      </p:sp>
      <p:sp>
        <p:nvSpPr>
          <p:cNvPr id="16" name="Ellipse 15"/>
          <p:cNvSpPr/>
          <p:nvPr/>
        </p:nvSpPr>
        <p:spPr>
          <a:xfrm>
            <a:off x="10183284" y="4232306"/>
            <a:ext cx="754691" cy="312006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735571" y="1215028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12</a:t>
            </a:r>
          </a:p>
        </p:txBody>
      </p:sp>
      <p:sp>
        <p:nvSpPr>
          <p:cNvPr id="19" name="Ellipse 18"/>
          <p:cNvSpPr/>
          <p:nvPr/>
        </p:nvSpPr>
        <p:spPr>
          <a:xfrm>
            <a:off x="10234829" y="5088386"/>
            <a:ext cx="754691" cy="312006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811083" y="5821162"/>
            <a:ext cx="869344" cy="381906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391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BB9061F-2B77-D126-BBC0-A275593EE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010" y="990600"/>
            <a:ext cx="7383265" cy="526190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5699" y="1927710"/>
            <a:ext cx="31843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</a:rPr>
              <a:t>Étape optionnelle </a:t>
            </a:r>
            <a:r>
              <a:rPr lang="fr-FR" sz="2000" b="1" dirty="0">
                <a:solidFill>
                  <a:srgbClr val="003D7C"/>
                </a:solidFill>
              </a:rPr>
              <a:t>: Vérifiez vos votes en cliquant sur « Vérifier vos votes » depuis la page d’identification du site de vote. </a:t>
            </a:r>
          </a:p>
          <a:p>
            <a:endParaRPr lang="fr-FR" sz="2000" b="1" dirty="0">
              <a:solidFill>
                <a:srgbClr val="003D7C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9740" y="1306809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Optionnel : Comment vérifier que mon vote a été pris en compte 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BB8C3C-F406-7446-AE7D-D48E9C95803C}"/>
              </a:ext>
            </a:extLst>
          </p:cNvPr>
          <p:cNvSpPr/>
          <p:nvPr/>
        </p:nvSpPr>
        <p:spPr>
          <a:xfrm>
            <a:off x="4202010" y="1014140"/>
            <a:ext cx="1194271" cy="294758"/>
          </a:xfrm>
          <a:prstGeom prst="rect">
            <a:avLst/>
          </a:prstGeom>
          <a:noFill/>
          <a:ln w="38100">
            <a:solidFill>
              <a:srgbClr val="003D7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46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60758" y="1244128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3D7C"/>
                </a:solidFill>
              </a:rPr>
              <a:t>Vérifiez votre code de contrôle 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Optionnel : Comment vérifier que mon vote a été pris en compte 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 de texte 151"/>
          <p:cNvSpPr txBox="1">
            <a:spLocks noChangeArrowheads="1"/>
          </p:cNvSpPr>
          <p:nvPr/>
        </p:nvSpPr>
        <p:spPr bwMode="auto">
          <a:xfrm>
            <a:off x="6531381" y="1880462"/>
            <a:ext cx="4422910" cy="142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Munissez-vous du code de contrôle enregistré lors de l’étape 11 puis recopiez-le dans le champ prévu à cet effet, cochez ensuite la case « </a:t>
            </a:r>
            <a:r>
              <a:rPr lang="fr-FR" sz="1400" b="1" dirty="0">
                <a:solidFill>
                  <a:srgbClr val="003D7C"/>
                </a:solidFill>
              </a:rPr>
              <a:t>Je ne suis pas un robot </a:t>
            </a:r>
            <a:r>
              <a:rPr lang="fr-FR" sz="1400" dirty="0">
                <a:solidFill>
                  <a:srgbClr val="003D7C"/>
                </a:solidFill>
              </a:rPr>
              <a:t>» et cliquez sur le bouton « </a:t>
            </a:r>
            <a:r>
              <a:rPr lang="fr-FR" sz="1400" b="1" dirty="0">
                <a:solidFill>
                  <a:srgbClr val="003D7C"/>
                </a:solidFill>
              </a:rPr>
              <a:t>contrôler le bulletin</a:t>
            </a:r>
            <a:r>
              <a:rPr lang="fr-FR" sz="1400" dirty="0">
                <a:solidFill>
                  <a:srgbClr val="003D7C"/>
                </a:solidFill>
              </a:rPr>
              <a:t> ».  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Cette étape permet de confirmer la présence de votre bulletin dans l’urne.  </a:t>
            </a:r>
            <a:endParaRPr lang="fr-FR" sz="14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Zone de texte 151"/>
          <p:cNvSpPr txBox="1">
            <a:spLocks noChangeArrowheads="1"/>
          </p:cNvSpPr>
          <p:nvPr/>
        </p:nvSpPr>
        <p:spPr bwMode="auto">
          <a:xfrm>
            <a:off x="6531381" y="4202228"/>
            <a:ext cx="5346019" cy="145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Pour un </a:t>
            </a:r>
            <a:r>
              <a:rPr lang="fr-FR" sz="1400" b="1" dirty="0">
                <a:solidFill>
                  <a:srgbClr val="003D7C"/>
                </a:solidFill>
              </a:rPr>
              <a:t>code de contrôle </a:t>
            </a:r>
            <a:r>
              <a:rPr lang="fr-FR" sz="1400" dirty="0">
                <a:solidFill>
                  <a:srgbClr val="003D7C"/>
                </a:solidFill>
              </a:rPr>
              <a:t>saisi valide, un message de confirmation avec un encadré vert apparaît comme illustré sur cette copie d’écran.   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 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Vous pouvez ensuite comparer la </a:t>
            </a:r>
            <a:r>
              <a:rPr lang="fr-FR" sz="1400" b="1" dirty="0">
                <a:solidFill>
                  <a:srgbClr val="003D7C"/>
                </a:solidFill>
              </a:rPr>
              <a:t>clé de vérification </a:t>
            </a:r>
            <a:r>
              <a:rPr lang="fr-FR" sz="1400" dirty="0">
                <a:solidFill>
                  <a:srgbClr val="003D7C"/>
                </a:solidFill>
              </a:rPr>
              <a:t>du code de contrôle qui apparaît sur l’écran avec la clé copiée à la fin du vote, lors de l’étape 11, ceci afin de vérifier l’intégrité de votre bulletin.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 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16" y="1768014"/>
            <a:ext cx="5059886" cy="177655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869" y="3627510"/>
            <a:ext cx="4508970" cy="262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00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97275" y="1487939"/>
            <a:ext cx="9997440" cy="4524315"/>
          </a:xfrm>
          <a:prstGeom prst="rect">
            <a:avLst/>
          </a:prstGeom>
          <a:noFill/>
          <a:ln w="28575">
            <a:solidFill>
              <a:srgbClr val="ED694B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3D7C"/>
                </a:solidFill>
              </a:rPr>
              <a:t>Si vous rencontrez des difficultés, </a:t>
            </a:r>
          </a:p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3D7C"/>
                </a:solidFill>
              </a:rPr>
              <a:t>nous vous invitons à</a:t>
            </a:r>
            <a:r>
              <a:rPr lang="fr-FR" sz="2400" b="1" dirty="0">
                <a:solidFill>
                  <a:srgbClr val="003D7C"/>
                </a:solidFill>
              </a:rPr>
              <a:t> vous rapprocher du support téléphonique dédié gratuit, 24H/24 et 7J/7</a:t>
            </a: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0" y="0"/>
            <a:ext cx="127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50784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Roboto" pitchFamily="2" charset="0"/>
              </a:rPr>
              <a:t>lise.vereecque@alphavote.com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Roboto" pitchFamily="2" charset="0"/>
              </a:rPr>
              <a:t>  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Roboto" pitchFamily="2" charset="0"/>
              </a:rPr>
            </a:br>
            <a:endParaRPr kumimoji="0" lang="fr-FR" altLang="fr-FR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Roboto" pitchFamily="2" charset="0"/>
            </a:endParaRPr>
          </a:p>
        </p:txBody>
      </p:sp>
      <p:pic>
        <p:nvPicPr>
          <p:cNvPr id="1026" name="Picture 2" descr="https://mail.google.com/mail/u/0/images/cleardo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-682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logo&#10;&#10;Description générée automatiquement">
            <a:extLst>
              <a:ext uri="{FF2B5EF4-FFF2-40B4-BE49-F238E27FC236}">
                <a16:creationId xmlns:a16="http://schemas.microsoft.com/office/drawing/2014/main" id="{A07F93FA-3B6A-8309-5859-B447FA0C6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546" y="28956"/>
            <a:ext cx="3358896" cy="9326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70EB74-A9E5-EB8D-9AC4-D88A4D5AEC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362" y="3291678"/>
            <a:ext cx="2569963" cy="256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138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21072</TotalTime>
  <Words>1130</Words>
  <Application>Microsoft Office PowerPoint</Application>
  <PresentationFormat>Grand écran</PresentationFormat>
  <Paragraphs>111</Paragraphs>
  <Slides>15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Roboto</vt:lpstr>
      <vt:lpstr>Robotto</vt:lpstr>
      <vt:lpstr>Thème Office</vt:lpstr>
      <vt:lpstr>Unknown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PARCOURS OPERATEUR</dc:title>
  <dc:creator>Kristelle JOSEPH-EDOUARD</dc:creator>
  <cp:lastModifiedBy>Brigitte VALDENAIRE</cp:lastModifiedBy>
  <cp:revision>176</cp:revision>
  <dcterms:created xsi:type="dcterms:W3CDTF">2021-09-15T10:16:05Z</dcterms:created>
  <dcterms:modified xsi:type="dcterms:W3CDTF">2026-09-29T07:27:53Z</dcterms:modified>
</cp:coreProperties>
</file>